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 id="2147483660" r:id="rId5"/>
  </p:sldMasterIdLst>
  <p:notesMasterIdLst>
    <p:notesMasterId r:id="rId31"/>
  </p:notesMasterIdLst>
  <p:sldIdLst>
    <p:sldId id="430" r:id="rId6"/>
    <p:sldId id="429" r:id="rId7"/>
    <p:sldId id="438" r:id="rId8"/>
    <p:sldId id="435" r:id="rId9"/>
    <p:sldId id="436" r:id="rId10"/>
    <p:sldId id="264" r:id="rId11"/>
    <p:sldId id="265" r:id="rId12"/>
    <p:sldId id="273" r:id="rId13"/>
    <p:sldId id="274" r:id="rId14"/>
    <p:sldId id="437" r:id="rId15"/>
    <p:sldId id="258" r:id="rId16"/>
    <p:sldId id="259" r:id="rId17"/>
    <p:sldId id="260" r:id="rId18"/>
    <p:sldId id="261" r:id="rId19"/>
    <p:sldId id="262" r:id="rId20"/>
    <p:sldId id="266" r:id="rId21"/>
    <p:sldId id="267" r:id="rId22"/>
    <p:sldId id="268" r:id="rId23"/>
    <p:sldId id="269" r:id="rId24"/>
    <p:sldId id="270" r:id="rId25"/>
    <p:sldId id="271" r:id="rId26"/>
    <p:sldId id="275" r:id="rId27"/>
    <p:sldId id="276" r:id="rId28"/>
    <p:sldId id="418" r:id="rId29"/>
    <p:sldId id="32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5156"/>
  </p:normalViewPr>
  <p:slideViewPr>
    <p:cSldViewPr snapToGrid="0" snapToObjects="1">
      <p:cViewPr varScale="1">
        <p:scale>
          <a:sx n="96" d="100"/>
          <a:sy n="96" d="100"/>
        </p:scale>
        <p:origin x="-384" y="-1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5.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180215302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44545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Does anyone know where pictures like these come from? (Yes, they are real, no photoshopping here!) Do you think all of these stars are exactly like the sun?</a:t>
            </a:r>
          </a:p>
        </p:txBody>
      </p:sp>
    </p:spTree>
    <p:extLst>
      <p:ext uri="{BB962C8B-B14F-4D97-AF65-F5344CB8AC3E}">
        <p14:creationId xmlns:p14="http://schemas.microsoft.com/office/powerpoint/2010/main" val="3034148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So we need a new method of calculating distances, and we can learn a lesson from our own two eyes, or our stereo vision.</a:t>
            </a:r>
          </a:p>
        </p:txBody>
      </p:sp>
    </p:spTree>
    <p:extLst>
      <p:ext uri="{BB962C8B-B14F-4D97-AF65-F5344CB8AC3E}">
        <p14:creationId xmlns:p14="http://schemas.microsoft.com/office/powerpoint/2010/main" val="4091734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r>
              <a:t>Parallax experiment with fingers in front of eyes. Students can hold two fingers in front of their nose, in front of this screen. One should be close by and one should be as far as their hand stretches, right near the screen. They can compare how much their fingers move relative to the colors.</a:t>
            </a:r>
          </a:p>
        </p:txBody>
      </p:sp>
    </p:spTree>
    <p:extLst>
      <p:ext uri="{BB962C8B-B14F-4D97-AF65-F5344CB8AC3E}">
        <p14:creationId xmlns:p14="http://schemas.microsoft.com/office/powerpoint/2010/main" val="28731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381000" y="685800"/>
            <a:ext cx="6096000" cy="3429000"/>
          </a:xfrm>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r>
              <a:rPr dirty="0"/>
              <a:t>But what do our fingers in front of the screens have to do with tracking the distance to stars? Take a look at the stars in this video. What do you notice about them as we move through the year? Are some of them moving? Are some of them staying in the same place? Which ones do you think are closer? If we think about the activity we just did, with the nearby finger and farther finger appearing or not appearing to move, would you change your mind about which ones are closer?</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Backup link: http://</a:t>
            </a:r>
            <a:r>
              <a:rPr lang="en-US" dirty="0" err="1"/>
              <a:t>astro.physics.uiowa.edu</a:t>
            </a:r>
            <a:r>
              <a:rPr lang="en-US" dirty="0"/>
              <a:t>/ITU/_Media/</a:t>
            </a:r>
            <a:r>
              <a:rPr lang="en-US" dirty="0" err="1"/>
              <a:t>parallax_animation.gif</a:t>
            </a:r>
            <a:r>
              <a:rPr lang="en-US" dirty="0"/>
              <a:t> </a:t>
            </a:r>
          </a:p>
        </p:txBody>
      </p:sp>
    </p:spTree>
    <p:extLst>
      <p:ext uri="{BB962C8B-B14F-4D97-AF65-F5344CB8AC3E}">
        <p14:creationId xmlns:p14="http://schemas.microsoft.com/office/powerpoint/2010/main" val="3394654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xfrm>
            <a:off x="381000" y="685800"/>
            <a:ext cx="6096000" cy="3429000"/>
          </a:xfrm>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r>
              <a:rPr dirty="0"/>
              <a:t>We’re going to watch this video again, and let’s pay attention to the motion of the closer stars. Do they seem to make a certain shape on the sky? Why do you think they make that circular shape over the course of a year?</a:t>
            </a:r>
            <a:endParaRPr lang="en-US" dirty="0"/>
          </a:p>
          <a:p>
            <a:r>
              <a:rPr lang="en-US" dirty="0"/>
              <a:t>Backup link: http://</a:t>
            </a:r>
            <a:r>
              <a:rPr lang="en-US" dirty="0" err="1"/>
              <a:t>astro.physics.uiowa.edu</a:t>
            </a:r>
            <a:r>
              <a:rPr lang="en-US" dirty="0"/>
              <a:t>/ITU/_Media/</a:t>
            </a:r>
            <a:r>
              <a:rPr lang="en-US" dirty="0" err="1"/>
              <a:t>parallax_animation.gif</a:t>
            </a:r>
            <a:r>
              <a:rPr lang="en-US" dirty="0"/>
              <a:t> </a:t>
            </a:r>
            <a:endParaRPr dirty="0"/>
          </a:p>
        </p:txBody>
      </p:sp>
    </p:spTree>
    <p:extLst>
      <p:ext uri="{BB962C8B-B14F-4D97-AF65-F5344CB8AC3E}">
        <p14:creationId xmlns:p14="http://schemas.microsoft.com/office/powerpoint/2010/main" val="725722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81000" y="685800"/>
            <a:ext cx="60960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This video starts off with earth orbiting around the sun over the course of a year. What happens when we look at a nearby star over the course of one solar year, or one full orbit around the sun? Similarly to when we viewed our nearby fingers on the colored screen, the apparent position of the star seems to change compared to far away stars, just like when we compared our closer finger to our farther away fingers. This apparent position change moves in an elliptical, or circular motion, because we move in an elliptical orbit around the sun.</a:t>
            </a:r>
          </a:p>
        </p:txBody>
      </p:sp>
    </p:spTree>
    <p:extLst>
      <p:ext uri="{BB962C8B-B14F-4D97-AF65-F5344CB8AC3E}">
        <p14:creationId xmlns:p14="http://schemas.microsoft.com/office/powerpoint/2010/main" val="3908840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381000" y="685800"/>
            <a:ext cx="6096000" cy="3429000"/>
          </a:xfrm>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t>Great! So you might be wondering what this has to do with triangles, and that is a great question! Here in this video let’s work through the connection. Pause after he draws the second observation after six month. Look! We’re finally getting to the triangles! But… there’s a problem with these triangles, and do you see what it is? They aren’t right triangles. We can fix that though, let’s keep watching to see how. Pause when he starts talking telescope angle. What does he mean by telescope angle? Use my water bottle as a sample telescope to show the change in angle between 0 and 90 degrees. Continue video. How? Well, let’s think back to our right angle relationships: SOH CAH TOA. What is it that we know here? We know the angle we moved our telescope and we know 1 AU (93 million miles). What we’re missing is the line from the sun to the star. Let’s figure out which relationship that is. We have angle and opposite, we need adjacent. Does anyone remember which relationship has both adjacent and opposite? (Repeat them out loud.) Tangent does! So let’s do that math to figure out the distance. Piece in the math pieces.</a:t>
            </a:r>
          </a:p>
        </p:txBody>
      </p:sp>
    </p:spTree>
    <p:extLst>
      <p:ext uri="{BB962C8B-B14F-4D97-AF65-F5344CB8AC3E}">
        <p14:creationId xmlns:p14="http://schemas.microsoft.com/office/powerpoint/2010/main" val="1977699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xfrm>
            <a:off x="381000" y="685800"/>
            <a:ext cx="6096000" cy="3429000"/>
          </a:xfrm>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This actually gives us a much easier to calculate equation! Here is the parallax equation, which tells us if we know the distance to the sun, which we do, and the parallax angle, which we get by looking at a star 6 months apart and drawing those triangles, then we can calculate the exact distance to a star.</a:t>
            </a:r>
          </a:p>
        </p:txBody>
      </p:sp>
    </p:spTree>
    <p:extLst>
      <p:ext uri="{BB962C8B-B14F-4D97-AF65-F5344CB8AC3E}">
        <p14:creationId xmlns:p14="http://schemas.microsoft.com/office/powerpoint/2010/main" val="2365427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t>This is particularly exciting, because by looking at a star multiple times throughout the year (and who doesn’t want to do that!) we can calculate how far away a star is without knowing it’s brightness, relative or absolute! All we need is for it to be there and to not disappear over 6 months.</a:t>
            </a:r>
          </a:p>
        </p:txBody>
      </p:sp>
    </p:spTree>
    <p:extLst>
      <p:ext uri="{BB962C8B-B14F-4D97-AF65-F5344CB8AC3E}">
        <p14:creationId xmlns:p14="http://schemas.microsoft.com/office/powerpoint/2010/main" val="4096217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xfrm>
            <a:off x="381000" y="685800"/>
            <a:ext cx="6096000" cy="3429000"/>
          </a:xfrm>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r>
              <a:t>Do you think all these stars are the same distance, different distances, or a mixture?</a:t>
            </a:r>
          </a:p>
        </p:txBody>
      </p:sp>
    </p:spTree>
    <p:extLst>
      <p:ext uri="{BB962C8B-B14F-4D97-AF65-F5344CB8AC3E}">
        <p14:creationId xmlns:p14="http://schemas.microsoft.com/office/powerpoint/2010/main" val="774499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044999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This is called the brightness distance relationship.</a:t>
            </a:r>
          </a:p>
        </p:txBody>
      </p:sp>
    </p:spTree>
    <p:extLst>
      <p:ext uri="{BB962C8B-B14F-4D97-AF65-F5344CB8AC3E}">
        <p14:creationId xmlns:p14="http://schemas.microsoft.com/office/powerpoint/2010/main" val="2666977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65549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https://</a:t>
            </a:r>
            <a:r>
              <a:rPr lang="en-US" dirty="0" err="1"/>
              <a:t>goo.gl</a:t>
            </a:r>
            <a:r>
              <a:rPr lang="en-US" dirty="0"/>
              <a:t>/forms/4ABpDYvPi2THzcr52</a:t>
            </a:r>
            <a:endParaRPr dirty="0"/>
          </a:p>
        </p:txBody>
      </p:sp>
    </p:spTree>
    <p:extLst>
      <p:ext uri="{BB962C8B-B14F-4D97-AF65-F5344CB8AC3E}">
        <p14:creationId xmlns:p14="http://schemas.microsoft.com/office/powerpoint/2010/main" val="1325111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So we need a new method of calculating distances, and we can learn a lesson from our own two eyes, or our stereo vision.</a:t>
            </a:r>
          </a:p>
        </p:txBody>
      </p:sp>
    </p:spTree>
    <p:extLst>
      <p:ext uri="{BB962C8B-B14F-4D97-AF65-F5344CB8AC3E}">
        <p14:creationId xmlns:p14="http://schemas.microsoft.com/office/powerpoint/2010/main" val="2666151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Does anyone notice anything special about this triangle? If I draw this, does it help? That’s right, it’s a right triangle! (pun intended). Right triangles are fun because if we know just two parts of the triangle, we can figure out the others. We’ll start by labeling the sides of our triangle. Then we can make these relationships between the sides and our angle theta. Sine of theta is opp over hype, cosine of theta is adj over hype and tangent of theta is opp over adj. While these words may sound new, they just describe the ratio of two sides of the triangle. We can remember them by this mnemonic. </a:t>
            </a:r>
          </a:p>
        </p:txBody>
      </p:sp>
    </p:spTree>
    <p:extLst>
      <p:ext uri="{BB962C8B-B14F-4D97-AF65-F5344CB8AC3E}">
        <p14:creationId xmlns:p14="http://schemas.microsoft.com/office/powerpoint/2010/main" val="3495181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So we need a new method of calculating distances, and we can learn a lesson from our own two eyes, or our stereo vision.</a:t>
            </a:r>
          </a:p>
        </p:txBody>
      </p:sp>
    </p:spTree>
    <p:extLst>
      <p:ext uri="{BB962C8B-B14F-4D97-AF65-F5344CB8AC3E}">
        <p14:creationId xmlns:p14="http://schemas.microsoft.com/office/powerpoint/2010/main" val="1789810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rPr dirty="0"/>
              <a:t>We will measure two things, our distance from the planetarium, and the angle we see with our clinometers. Let’s label our triangle sides and pick one of the SOH CAH TOA equations (repeat what they mean). Does anyone see any problem that this will give us with the height? Can anyone think of any measurement we can make to fix this?</a:t>
            </a:r>
          </a:p>
        </p:txBody>
      </p:sp>
    </p:spTree>
    <p:extLst>
      <p:ext uri="{BB962C8B-B14F-4D97-AF65-F5344CB8AC3E}">
        <p14:creationId xmlns:p14="http://schemas.microsoft.com/office/powerpoint/2010/main" val="2271130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381000" y="685800"/>
            <a:ext cx="6096000" cy="3429000"/>
          </a:xfrm>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r>
              <a:rPr dirty="0"/>
              <a:t>We can fix it by measuring the height to our eyes! We can then add this measurement to the other measurement we made with our right triangle to know the height of the Hayden Planetarium</a:t>
            </a:r>
            <a:r>
              <a:rPr lang="en-US" dirty="0"/>
              <a:t>!</a:t>
            </a:r>
          </a:p>
        </p:txBody>
      </p:sp>
    </p:spTree>
    <p:extLst>
      <p:ext uri="{BB962C8B-B14F-4D97-AF65-F5344CB8AC3E}">
        <p14:creationId xmlns:p14="http://schemas.microsoft.com/office/powerpoint/2010/main" val="29442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So we need a new method of calculating distances, and we can learn a lesson from our own two eyes, or our stereo vision.</a:t>
            </a:r>
          </a:p>
        </p:txBody>
      </p:sp>
    </p:spTree>
    <p:extLst>
      <p:ext uri="{BB962C8B-B14F-4D97-AF65-F5344CB8AC3E}">
        <p14:creationId xmlns:p14="http://schemas.microsoft.com/office/powerpoint/2010/main" val="262102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r>
              <a:t>This allows us to do something cool! Since we have the sun nearby, we know how bright it’s supposed to be when we are 1 earth distance away. We can use this knowledge to compare how much brightness, or how much light intensity, we see from from each star to how much light intensity it actually should have. Since this change in intensity is proportional to distance, or since this exact change in intensity only happens at a specific distance, we can calculate how far the star is from its brightness!</a:t>
            </a:r>
          </a:p>
        </p:txBody>
      </p:sp>
    </p:spTree>
    <p:extLst>
      <p:ext uri="{BB962C8B-B14F-4D97-AF65-F5344CB8AC3E}">
        <p14:creationId xmlns:p14="http://schemas.microsoft.com/office/powerpoint/2010/main" val="72086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D86D09"/>
        </a:solidFill>
        <a:effectLst/>
      </p:bgPr>
    </p:bg>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509550" y="1423875"/>
            <a:ext cx="8124900" cy="1798200"/>
          </a:xfrm>
          <a:prstGeom prst="rect">
            <a:avLst/>
          </a:prstGeom>
          <a:noFill/>
        </p:spPr>
        <p:txBody>
          <a:bodyPr wrap="square" lIns="91425" tIns="91425" rIns="91425" bIns="91425" anchor="ctr" anchorCtr="0"/>
          <a:lstStyle>
            <a:lvl1pPr lvl="0" algn="ctr">
              <a:spcBef>
                <a:spcPts val="0"/>
              </a:spcBef>
              <a:buClr>
                <a:schemeClr val="lt1"/>
              </a:buClr>
              <a:buSzPct val="100000"/>
              <a:buFont typeface="Lato"/>
              <a:defRPr sz="4800" b="0" i="0">
                <a:solidFill>
                  <a:schemeClr val="lt1"/>
                </a:solidFill>
                <a:latin typeface="Arial" charset="0"/>
                <a:ea typeface="Arial" charset="0"/>
                <a:cs typeface="Arial" charset="0"/>
                <a:sym typeface="Lato"/>
              </a:defRPr>
            </a:lvl1pPr>
            <a:lvl2pPr lvl="1" algn="ctr">
              <a:spcBef>
                <a:spcPts val="0"/>
              </a:spcBef>
              <a:buClr>
                <a:schemeClr val="lt1"/>
              </a:buClr>
              <a:buSzPct val="100000"/>
              <a:buFont typeface="Lato"/>
              <a:defRPr sz="4800" b="0">
                <a:solidFill>
                  <a:schemeClr val="lt1"/>
                </a:solidFill>
                <a:latin typeface="Lato"/>
                <a:ea typeface="Lato"/>
                <a:cs typeface="Lato"/>
                <a:sym typeface="Lato"/>
              </a:defRPr>
            </a:lvl2pPr>
            <a:lvl3pPr lvl="2" algn="ctr">
              <a:spcBef>
                <a:spcPts val="0"/>
              </a:spcBef>
              <a:buClr>
                <a:schemeClr val="lt1"/>
              </a:buClr>
              <a:buSzPct val="100000"/>
              <a:buFont typeface="Lato"/>
              <a:defRPr sz="4800" b="0">
                <a:solidFill>
                  <a:schemeClr val="lt1"/>
                </a:solidFill>
                <a:latin typeface="Lato"/>
                <a:ea typeface="Lato"/>
                <a:cs typeface="Lato"/>
                <a:sym typeface="Lato"/>
              </a:defRPr>
            </a:lvl3pPr>
            <a:lvl4pPr lvl="3" algn="ctr">
              <a:spcBef>
                <a:spcPts val="0"/>
              </a:spcBef>
              <a:buClr>
                <a:schemeClr val="lt1"/>
              </a:buClr>
              <a:buSzPct val="100000"/>
              <a:buFont typeface="Lato"/>
              <a:defRPr sz="4800" b="0">
                <a:solidFill>
                  <a:schemeClr val="lt1"/>
                </a:solidFill>
                <a:latin typeface="Lato"/>
                <a:ea typeface="Lato"/>
                <a:cs typeface="Lato"/>
                <a:sym typeface="Lato"/>
              </a:defRPr>
            </a:lvl4pPr>
            <a:lvl5pPr lvl="4" algn="ctr">
              <a:spcBef>
                <a:spcPts val="0"/>
              </a:spcBef>
              <a:buClr>
                <a:schemeClr val="lt1"/>
              </a:buClr>
              <a:buSzPct val="100000"/>
              <a:buFont typeface="Lato"/>
              <a:defRPr sz="4800" b="0">
                <a:solidFill>
                  <a:schemeClr val="lt1"/>
                </a:solidFill>
                <a:latin typeface="Lato"/>
                <a:ea typeface="Lato"/>
                <a:cs typeface="Lato"/>
                <a:sym typeface="Lato"/>
              </a:defRPr>
            </a:lvl5pPr>
            <a:lvl6pPr lvl="5" algn="ctr">
              <a:spcBef>
                <a:spcPts val="0"/>
              </a:spcBef>
              <a:buClr>
                <a:schemeClr val="lt1"/>
              </a:buClr>
              <a:buSzPct val="100000"/>
              <a:buFont typeface="Lato"/>
              <a:defRPr sz="4800" b="0">
                <a:solidFill>
                  <a:schemeClr val="lt1"/>
                </a:solidFill>
                <a:latin typeface="Lato"/>
                <a:ea typeface="Lato"/>
                <a:cs typeface="Lato"/>
                <a:sym typeface="Lato"/>
              </a:defRPr>
            </a:lvl6pPr>
            <a:lvl7pPr lvl="6" algn="ctr">
              <a:spcBef>
                <a:spcPts val="0"/>
              </a:spcBef>
              <a:buClr>
                <a:schemeClr val="lt1"/>
              </a:buClr>
              <a:buSzPct val="100000"/>
              <a:buFont typeface="Lato"/>
              <a:defRPr sz="4800" b="0">
                <a:solidFill>
                  <a:schemeClr val="lt1"/>
                </a:solidFill>
                <a:latin typeface="Lato"/>
                <a:ea typeface="Lato"/>
                <a:cs typeface="Lato"/>
                <a:sym typeface="Lato"/>
              </a:defRPr>
            </a:lvl7pPr>
            <a:lvl8pPr lvl="7" algn="ctr">
              <a:spcBef>
                <a:spcPts val="0"/>
              </a:spcBef>
              <a:buClr>
                <a:schemeClr val="lt1"/>
              </a:buClr>
              <a:buSzPct val="100000"/>
              <a:buFont typeface="Lato"/>
              <a:defRPr sz="4800" b="0">
                <a:solidFill>
                  <a:schemeClr val="lt1"/>
                </a:solidFill>
                <a:latin typeface="Lato"/>
                <a:ea typeface="Lato"/>
                <a:cs typeface="Lato"/>
                <a:sym typeface="Lato"/>
              </a:defRPr>
            </a:lvl8pPr>
            <a:lvl9pPr lvl="8" algn="ctr">
              <a:spcBef>
                <a:spcPts val="0"/>
              </a:spcBef>
              <a:buClr>
                <a:schemeClr val="lt1"/>
              </a:buClr>
              <a:buSzPct val="100000"/>
              <a:buFont typeface="Lato"/>
              <a:defRPr sz="4800" b="0">
                <a:solidFill>
                  <a:schemeClr val="lt1"/>
                </a:solidFill>
                <a:latin typeface="Lato"/>
                <a:ea typeface="Lato"/>
                <a:cs typeface="Lato"/>
                <a:sym typeface="Lato"/>
              </a:defRPr>
            </a:lvl9pPr>
          </a:lstStyle>
          <a:p>
            <a:endParaRPr dirty="0"/>
          </a:p>
        </p:txBody>
      </p:sp>
      <p:sp>
        <p:nvSpPr>
          <p:cNvPr id="17" name="Shape 17"/>
          <p:cNvSpPr txBox="1">
            <a:spLocks noGrp="1"/>
          </p:cNvSpPr>
          <p:nvPr>
            <p:ph type="sldNum" idx="12"/>
          </p:nvPr>
        </p:nvSpPr>
        <p:spPr>
          <a:xfrm>
            <a:off x="8490250" y="4681009"/>
            <a:ext cx="548700" cy="393600"/>
          </a:xfrm>
          <a:prstGeom prst="rect">
            <a:avLst/>
          </a:prstGeom>
          <a:solidFill>
            <a:srgbClr val="3C78D8"/>
          </a:solidFill>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71" y="863947"/>
            <a:ext cx="7358063" cy="1741289"/>
          </a:xfrm>
          <a:prstGeom prst="rect">
            <a:avLst/>
          </a:prstGeom>
        </p:spPr>
        <p:txBody>
          <a:bodyPr anchor="b"/>
          <a:lstStyle/>
          <a:p>
            <a:r>
              <a:t>Title Text</a:t>
            </a:r>
          </a:p>
        </p:txBody>
      </p:sp>
      <p:sp>
        <p:nvSpPr>
          <p:cNvPr id="12" name="Shape 12"/>
          <p:cNvSpPr>
            <a:spLocks noGrp="1"/>
          </p:cNvSpPr>
          <p:nvPr>
            <p:ph type="body" sz="quarter" idx="1"/>
          </p:nvPr>
        </p:nvSpPr>
        <p:spPr>
          <a:xfrm>
            <a:off x="892971" y="2652120"/>
            <a:ext cx="7358063" cy="596057"/>
          </a:xfrm>
          <a:prstGeom prst="rect">
            <a:avLst/>
          </a:prstGeom>
        </p:spPr>
        <p:txBody>
          <a:bodyPr anchor="t"/>
          <a:lstStyle>
            <a:lvl1pPr marL="0" indent="0" algn="ctr">
              <a:spcBef>
                <a:spcPts val="0"/>
              </a:spcBef>
              <a:buSzTx/>
              <a:buNone/>
              <a:defRPr sz="2249"/>
            </a:lvl1pPr>
            <a:lvl2pPr marL="0" indent="160716" algn="ctr">
              <a:spcBef>
                <a:spcPts val="0"/>
              </a:spcBef>
              <a:buSzTx/>
              <a:buNone/>
              <a:defRPr sz="2249"/>
            </a:lvl2pPr>
            <a:lvl3pPr marL="0" indent="321433" algn="ctr">
              <a:spcBef>
                <a:spcPts val="0"/>
              </a:spcBef>
              <a:buSzTx/>
              <a:buNone/>
              <a:defRPr sz="2249"/>
            </a:lvl3pPr>
            <a:lvl4pPr marL="0" indent="482148" algn="ctr">
              <a:spcBef>
                <a:spcPts val="0"/>
              </a:spcBef>
              <a:buSzTx/>
              <a:buNone/>
              <a:defRPr sz="2249"/>
            </a:lvl4pPr>
            <a:lvl5pPr marL="0" indent="642864" algn="ctr">
              <a:spcBef>
                <a:spcPts val="0"/>
              </a:spcBef>
              <a:buSzTx/>
              <a:buNone/>
              <a:defRPr sz="2249"/>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7279617"/>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138535" y="348261"/>
            <a:ext cx="6861105" cy="3114229"/>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892971" y="3542853"/>
            <a:ext cx="7358063" cy="750094"/>
          </a:xfrm>
          <a:prstGeom prst="rect">
            <a:avLst/>
          </a:prstGeom>
        </p:spPr>
        <p:txBody>
          <a:bodyPr/>
          <a:lstStyle/>
          <a:p>
            <a:r>
              <a:t>Title Text</a:t>
            </a:r>
          </a:p>
        </p:txBody>
      </p:sp>
      <p:sp>
        <p:nvSpPr>
          <p:cNvPr id="22" name="Shape 22"/>
          <p:cNvSpPr>
            <a:spLocks noGrp="1"/>
          </p:cNvSpPr>
          <p:nvPr>
            <p:ph type="body" sz="quarter" idx="1"/>
          </p:nvPr>
        </p:nvSpPr>
        <p:spPr>
          <a:xfrm>
            <a:off x="892971" y="4319739"/>
            <a:ext cx="7358063" cy="596057"/>
          </a:xfrm>
          <a:prstGeom prst="rect">
            <a:avLst/>
          </a:prstGeom>
        </p:spPr>
        <p:txBody>
          <a:bodyPr anchor="t"/>
          <a:lstStyle>
            <a:lvl1pPr marL="0" indent="0" algn="ctr">
              <a:spcBef>
                <a:spcPts val="0"/>
              </a:spcBef>
              <a:buSzTx/>
              <a:buNone/>
              <a:defRPr sz="2249"/>
            </a:lvl1pPr>
            <a:lvl2pPr marL="0" indent="160716" algn="ctr">
              <a:spcBef>
                <a:spcPts val="0"/>
              </a:spcBef>
              <a:buSzTx/>
              <a:buNone/>
              <a:defRPr sz="2249"/>
            </a:lvl2pPr>
            <a:lvl3pPr marL="0" indent="321433" algn="ctr">
              <a:spcBef>
                <a:spcPts val="0"/>
              </a:spcBef>
              <a:buSzTx/>
              <a:buNone/>
              <a:defRPr sz="2249"/>
            </a:lvl3pPr>
            <a:lvl4pPr marL="0" indent="482148" algn="ctr">
              <a:spcBef>
                <a:spcPts val="0"/>
              </a:spcBef>
              <a:buSzTx/>
              <a:buNone/>
              <a:defRPr sz="2249"/>
            </a:lvl4pPr>
            <a:lvl5pPr marL="0" indent="642864" algn="ctr">
              <a:spcBef>
                <a:spcPts val="0"/>
              </a:spcBef>
              <a:buSzTx/>
              <a:buNone/>
              <a:defRPr sz="2249"/>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79500602"/>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71" y="1701108"/>
            <a:ext cx="7358063" cy="174128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5076361"/>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4723804" y="336930"/>
            <a:ext cx="3744682" cy="433313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669727" y="334866"/>
            <a:ext cx="3750469" cy="2102941"/>
          </a:xfrm>
          <a:prstGeom prst="rect">
            <a:avLst/>
          </a:prstGeom>
        </p:spPr>
        <p:txBody>
          <a:bodyPr anchor="b"/>
          <a:lstStyle>
            <a:lvl1pPr>
              <a:defRPr sz="4218"/>
            </a:lvl1pPr>
          </a:lstStyle>
          <a:p>
            <a:r>
              <a:t>Title Text</a:t>
            </a:r>
          </a:p>
        </p:txBody>
      </p:sp>
      <p:sp>
        <p:nvSpPr>
          <p:cNvPr id="40" name="Shape 40"/>
          <p:cNvSpPr>
            <a:spLocks noGrp="1"/>
          </p:cNvSpPr>
          <p:nvPr>
            <p:ph type="body" sz="quarter" idx="1"/>
          </p:nvPr>
        </p:nvSpPr>
        <p:spPr>
          <a:xfrm>
            <a:off x="669727" y="2511475"/>
            <a:ext cx="3750469" cy="2169914"/>
          </a:xfrm>
          <a:prstGeom prst="rect">
            <a:avLst/>
          </a:prstGeom>
        </p:spPr>
        <p:txBody>
          <a:bodyPr anchor="t"/>
          <a:lstStyle>
            <a:lvl1pPr marL="0" indent="0" algn="ctr">
              <a:spcBef>
                <a:spcPts val="0"/>
              </a:spcBef>
              <a:buSzTx/>
              <a:buNone/>
              <a:defRPr sz="2249"/>
            </a:lvl1pPr>
            <a:lvl2pPr marL="0" indent="160716" algn="ctr">
              <a:spcBef>
                <a:spcPts val="0"/>
              </a:spcBef>
              <a:buSzTx/>
              <a:buNone/>
              <a:defRPr sz="2249"/>
            </a:lvl2pPr>
            <a:lvl3pPr marL="0" indent="321433" algn="ctr">
              <a:spcBef>
                <a:spcPts val="0"/>
              </a:spcBef>
              <a:buSzTx/>
              <a:buNone/>
              <a:defRPr sz="2249"/>
            </a:lvl3pPr>
            <a:lvl4pPr marL="0" indent="482148" algn="ctr">
              <a:spcBef>
                <a:spcPts val="0"/>
              </a:spcBef>
              <a:buSzTx/>
              <a:buNone/>
              <a:defRPr sz="2249"/>
            </a:lvl4pPr>
            <a:lvl5pPr marL="0" indent="642864" algn="ctr">
              <a:spcBef>
                <a:spcPts val="0"/>
              </a:spcBef>
              <a:buSzTx/>
              <a:buNone/>
              <a:defRPr sz="2249"/>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30008564"/>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84432693"/>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8537385"/>
      </p:ext>
    </p:extLst>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5" y="1366244"/>
            <a:ext cx="3750469" cy="3315146"/>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669727" y="1366244"/>
            <a:ext cx="3750469" cy="3315146"/>
          </a:xfrm>
          <a:prstGeom prst="rect">
            <a:avLst/>
          </a:prstGeom>
        </p:spPr>
        <p:txBody>
          <a:bodyPr/>
          <a:lstStyle>
            <a:lvl1pPr marL="241074" indent="-241074">
              <a:spcBef>
                <a:spcPts val="2249"/>
              </a:spcBef>
              <a:defRPr sz="1968"/>
            </a:lvl1pPr>
            <a:lvl2pPr marL="482148" indent="-241074">
              <a:spcBef>
                <a:spcPts val="2249"/>
              </a:spcBef>
              <a:defRPr sz="1968"/>
            </a:lvl2pPr>
            <a:lvl3pPr marL="866081" indent="-241074">
              <a:spcBef>
                <a:spcPts val="2249"/>
              </a:spcBef>
              <a:defRPr sz="1968"/>
            </a:lvl3pPr>
            <a:lvl4pPr marL="1178585" indent="-241074">
              <a:spcBef>
                <a:spcPts val="2249"/>
              </a:spcBef>
              <a:defRPr sz="1968"/>
            </a:lvl4pPr>
            <a:lvl5pPr marL="1491088" indent="-241074">
              <a:spcBef>
                <a:spcPts val="2249"/>
              </a:spcBef>
              <a:defRPr sz="1968"/>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33139835"/>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669727" y="669729"/>
            <a:ext cx="7804547" cy="380404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5961299"/>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4732735" y="2618634"/>
            <a:ext cx="3750469" cy="2056061"/>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4732735" y="334866"/>
            <a:ext cx="3750469" cy="2056061"/>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669727" y="334863"/>
            <a:ext cx="3750469" cy="433982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42576220"/>
      </p:ext>
    </p:extLst>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892971" y="3355331"/>
            <a:ext cx="7358063" cy="362343"/>
          </a:xfrm>
          <a:prstGeom prst="rect">
            <a:avLst/>
          </a:prstGeom>
        </p:spPr>
        <p:txBody>
          <a:bodyPr anchor="t">
            <a:spAutoFit/>
          </a:bodyPr>
          <a:lstStyle>
            <a:lvl1pPr marL="0" indent="0" algn="ctr">
              <a:spcBef>
                <a:spcPts val="0"/>
              </a:spcBef>
              <a:buSzTx/>
              <a:buNone/>
              <a:defRPr sz="1688" i="1"/>
            </a:lvl1pPr>
          </a:lstStyle>
          <a:p>
            <a:r>
              <a:t>–Johnny Appleseed</a:t>
            </a:r>
          </a:p>
        </p:txBody>
      </p:sp>
      <p:sp>
        <p:nvSpPr>
          <p:cNvPr id="94" name="Shape 94"/>
          <p:cNvSpPr>
            <a:spLocks noGrp="1"/>
          </p:cNvSpPr>
          <p:nvPr>
            <p:ph type="body" sz="quarter" idx="14"/>
          </p:nvPr>
        </p:nvSpPr>
        <p:spPr>
          <a:xfrm>
            <a:off x="892971" y="2174210"/>
            <a:ext cx="7358063" cy="513795"/>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31572402"/>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rgbClr val="D86D09"/>
          </a:solidFill>
          <a:ln>
            <a:noFill/>
          </a:ln>
        </p:spPr>
        <p:txBody>
          <a:bodyPr wrap="square"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391350"/>
            <a:ext cx="8520600" cy="626100"/>
          </a:xfrm>
          <a:prstGeom prst="rect">
            <a:avLst/>
          </a:prstGeom>
        </p:spPr>
        <p:txBody>
          <a:bodyPr wrap="square" lIns="91425" tIns="91425" rIns="91425" bIns="91425" anchor="t" anchorCtr="0"/>
          <a:lstStyle>
            <a:lvl1pPr lvl="0">
              <a:spcBef>
                <a:spcPts val="0"/>
              </a:spcBef>
              <a:defRPr b="0" i="0">
                <a:latin typeface="Arial" charset="0"/>
                <a:ea typeface="Arial" charset="0"/>
                <a:cs typeface="Arial"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1" name="Shape 21"/>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b="0" i="0">
                <a:latin typeface="Arial" charset="0"/>
                <a:ea typeface="Arial" charset="0"/>
                <a:cs typeface="Arial"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2" name="Shape 2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231" y="0"/>
            <a:ext cx="9144000" cy="51435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0860423"/>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74564874"/>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391350"/>
            <a:ext cx="8520600" cy="626100"/>
          </a:xfrm>
          <a:prstGeom prst="rect">
            <a:avLst/>
          </a:prstGeom>
        </p:spPr>
        <p:txBody>
          <a:bodyPr wrap="square" lIns="91425" tIns="91425" rIns="91425" bIns="91425" anchor="t" anchorCtr="0"/>
          <a:lstStyle>
            <a:lvl1pPr lvl="0">
              <a:spcBef>
                <a:spcPts val="0"/>
              </a:spcBef>
              <a:defRPr b="0" i="0">
                <a:latin typeface="Arial" charset="0"/>
                <a:ea typeface="Arial" charset="0"/>
                <a:cs typeface="Arial"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5" name="Shape 25"/>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defRPr b="0" i="0">
                <a:latin typeface="Arial" charset="0"/>
                <a:ea typeface="Arial" charset="0"/>
                <a:cs typeface="Arial"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6" name="Shape 26"/>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defRPr b="0" i="0">
                <a:latin typeface="Arial" charset="0"/>
                <a:ea typeface="Arial" charset="0"/>
                <a:cs typeface="Arial"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7" name="Shape 2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391350"/>
            <a:ext cx="8520600" cy="626100"/>
          </a:xfrm>
          <a:prstGeom prst="rect">
            <a:avLst/>
          </a:prstGeom>
        </p:spPr>
        <p:txBody>
          <a:bodyPr wrap="square" lIns="91425" tIns="91425" rIns="91425" bIns="91425" anchor="t" anchorCtr="0"/>
          <a:lstStyle>
            <a:lvl1pPr lvl="0">
              <a:spcBef>
                <a:spcPts val="0"/>
              </a:spcBef>
              <a:defRPr b="0" i="0">
                <a:latin typeface="Arial" charset="0"/>
                <a:ea typeface="Arial" charset="0"/>
                <a:cs typeface="Arial"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0" name="Shape 3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b="0" i="0">
                <a:latin typeface="Arial" charset="0"/>
                <a:ea typeface="Arial" charset="0"/>
                <a:cs typeface="Arial" charset="0"/>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dirty="0"/>
          </a:p>
        </p:txBody>
      </p:sp>
      <p:sp>
        <p:nvSpPr>
          <p:cNvPr id="33" name="Shape 33"/>
          <p:cNvSpPr txBox="1">
            <a:spLocks noGrp="1"/>
          </p:cNvSpPr>
          <p:nvPr>
            <p:ph type="body" idx="1"/>
          </p:nvPr>
        </p:nvSpPr>
        <p:spPr>
          <a:xfrm>
            <a:off x="311700" y="1391377"/>
            <a:ext cx="2808000" cy="3179400"/>
          </a:xfrm>
          <a:prstGeom prst="rect">
            <a:avLst/>
          </a:prstGeom>
        </p:spPr>
        <p:txBody>
          <a:bodyPr wrap="square" lIns="91425" tIns="91425" rIns="91425" bIns="91425" anchor="t" anchorCtr="0"/>
          <a:lstStyle>
            <a:lvl1pPr lvl="0">
              <a:spcBef>
                <a:spcPts val="0"/>
              </a:spcBef>
              <a:defRPr b="0" i="0">
                <a:latin typeface="Arial" charset="0"/>
                <a:ea typeface="Arial" charset="0"/>
                <a:cs typeface="Arial"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4" name="Shape 3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bg>
      <p:bgPr>
        <a:solidFill>
          <a:schemeClr val="dk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618700" cy="4090800"/>
          </a:xfrm>
          <a:prstGeom prst="rect">
            <a:avLst/>
          </a:prstGeom>
        </p:spPr>
        <p:txBody>
          <a:bodyPr wrap="square" lIns="91425" tIns="91425" rIns="91425" bIns="91425" anchor="ctr" anchorCtr="0"/>
          <a:lstStyle>
            <a:lvl1pPr lvl="0">
              <a:spcBef>
                <a:spcPts val="0"/>
              </a:spcBef>
              <a:buClr>
                <a:schemeClr val="lt1"/>
              </a:buClr>
              <a:buSzPct val="100000"/>
              <a:buFont typeface="Lato"/>
              <a:defRPr sz="4800" b="0" i="0">
                <a:solidFill>
                  <a:schemeClr val="lt1"/>
                </a:solidFill>
                <a:latin typeface="Arial" charset="0"/>
                <a:ea typeface="Arial" charset="0"/>
                <a:cs typeface="Arial" charset="0"/>
                <a:sym typeface="Lato"/>
              </a:defRPr>
            </a:lvl1pPr>
            <a:lvl2pPr lvl="1">
              <a:spcBef>
                <a:spcPts val="0"/>
              </a:spcBef>
              <a:buClr>
                <a:schemeClr val="lt1"/>
              </a:buClr>
              <a:buSzPct val="100000"/>
              <a:buFont typeface="Lato"/>
              <a:defRPr sz="4800" b="0">
                <a:solidFill>
                  <a:schemeClr val="lt1"/>
                </a:solidFill>
                <a:latin typeface="Lato"/>
                <a:ea typeface="Lato"/>
                <a:cs typeface="Lato"/>
                <a:sym typeface="Lato"/>
              </a:defRPr>
            </a:lvl2pPr>
            <a:lvl3pPr lvl="2">
              <a:spcBef>
                <a:spcPts val="0"/>
              </a:spcBef>
              <a:buClr>
                <a:schemeClr val="lt1"/>
              </a:buClr>
              <a:buSzPct val="100000"/>
              <a:buFont typeface="Lato"/>
              <a:defRPr sz="4800" b="0">
                <a:solidFill>
                  <a:schemeClr val="lt1"/>
                </a:solidFill>
                <a:latin typeface="Lato"/>
                <a:ea typeface="Lato"/>
                <a:cs typeface="Lato"/>
                <a:sym typeface="Lato"/>
              </a:defRPr>
            </a:lvl3pPr>
            <a:lvl4pPr lvl="3">
              <a:spcBef>
                <a:spcPts val="0"/>
              </a:spcBef>
              <a:buClr>
                <a:schemeClr val="lt1"/>
              </a:buClr>
              <a:buSzPct val="100000"/>
              <a:buFont typeface="Lato"/>
              <a:defRPr sz="4800" b="0">
                <a:solidFill>
                  <a:schemeClr val="lt1"/>
                </a:solidFill>
                <a:latin typeface="Lato"/>
                <a:ea typeface="Lato"/>
                <a:cs typeface="Lato"/>
                <a:sym typeface="Lato"/>
              </a:defRPr>
            </a:lvl4pPr>
            <a:lvl5pPr lvl="4">
              <a:spcBef>
                <a:spcPts val="0"/>
              </a:spcBef>
              <a:buClr>
                <a:schemeClr val="lt1"/>
              </a:buClr>
              <a:buSzPct val="100000"/>
              <a:buFont typeface="Lato"/>
              <a:defRPr sz="4800" b="0">
                <a:solidFill>
                  <a:schemeClr val="lt1"/>
                </a:solidFill>
                <a:latin typeface="Lato"/>
                <a:ea typeface="Lato"/>
                <a:cs typeface="Lato"/>
                <a:sym typeface="Lato"/>
              </a:defRPr>
            </a:lvl5pPr>
            <a:lvl6pPr lvl="5">
              <a:spcBef>
                <a:spcPts val="0"/>
              </a:spcBef>
              <a:buClr>
                <a:schemeClr val="lt1"/>
              </a:buClr>
              <a:buSzPct val="100000"/>
              <a:buFont typeface="Lato"/>
              <a:defRPr sz="4800" b="0">
                <a:solidFill>
                  <a:schemeClr val="lt1"/>
                </a:solidFill>
                <a:latin typeface="Lato"/>
                <a:ea typeface="Lato"/>
                <a:cs typeface="Lato"/>
                <a:sym typeface="Lato"/>
              </a:defRPr>
            </a:lvl6pPr>
            <a:lvl7pPr lvl="6">
              <a:spcBef>
                <a:spcPts val="0"/>
              </a:spcBef>
              <a:buClr>
                <a:schemeClr val="lt1"/>
              </a:buClr>
              <a:buSzPct val="100000"/>
              <a:buFont typeface="Lato"/>
              <a:defRPr sz="4800" b="0">
                <a:solidFill>
                  <a:schemeClr val="lt1"/>
                </a:solidFill>
                <a:latin typeface="Lato"/>
                <a:ea typeface="Lato"/>
                <a:cs typeface="Lato"/>
                <a:sym typeface="Lato"/>
              </a:defRPr>
            </a:lvl7pPr>
            <a:lvl8pPr lvl="7">
              <a:spcBef>
                <a:spcPts val="0"/>
              </a:spcBef>
              <a:buClr>
                <a:schemeClr val="lt1"/>
              </a:buClr>
              <a:buSzPct val="100000"/>
              <a:buFont typeface="Lato"/>
              <a:defRPr sz="4800" b="0">
                <a:solidFill>
                  <a:schemeClr val="lt1"/>
                </a:solidFill>
                <a:latin typeface="Lato"/>
                <a:ea typeface="Lato"/>
                <a:cs typeface="Lato"/>
                <a:sym typeface="Lato"/>
              </a:defRPr>
            </a:lvl8pPr>
            <a:lvl9pPr lvl="8">
              <a:spcBef>
                <a:spcPts val="0"/>
              </a:spcBef>
              <a:buClr>
                <a:schemeClr val="lt1"/>
              </a:buClr>
              <a:buSzPct val="100000"/>
              <a:buFont typeface="Lato"/>
              <a:defRPr sz="4800" b="0">
                <a:solidFill>
                  <a:schemeClr val="lt1"/>
                </a:solidFill>
                <a:latin typeface="Lato"/>
                <a:ea typeface="Lato"/>
                <a:cs typeface="Lato"/>
                <a:sym typeface="Lato"/>
              </a:defRPr>
            </a:lvl9pPr>
          </a:lstStyle>
          <a:p>
            <a:endParaRPr dirty="0"/>
          </a:p>
        </p:txBody>
      </p:sp>
      <p:sp>
        <p:nvSpPr>
          <p:cNvPr id="37" name="Shape 3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rgbClr val="D86D09"/>
          </a:solidFill>
          <a:ln>
            <a:noFill/>
          </a:ln>
        </p:spPr>
        <p:txBody>
          <a:bodyPr wrap="square"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1" name="Shape 41"/>
          <p:cNvSpPr txBox="1">
            <a:spLocks noGrp="1"/>
          </p:cNvSpPr>
          <p:nvPr>
            <p:ph type="title"/>
          </p:nvPr>
        </p:nvSpPr>
        <p:spPr>
          <a:xfrm>
            <a:off x="265500" y="1107950"/>
            <a:ext cx="4045200" cy="1683600"/>
          </a:xfrm>
          <a:prstGeom prst="rect">
            <a:avLst/>
          </a:prstGeom>
        </p:spPr>
        <p:txBody>
          <a:bodyPr wrap="square" lIns="91425" tIns="91425" rIns="91425" bIns="91425" anchor="b" anchorCtr="0"/>
          <a:lstStyle>
            <a:lvl1pPr lvl="0" algn="ctr">
              <a:spcBef>
                <a:spcPts val="0"/>
              </a:spcBef>
              <a:buSzPct val="100000"/>
              <a:defRPr sz="4200" b="0" i="0">
                <a:latin typeface="Arial" charset="0"/>
                <a:ea typeface="Arial" charset="0"/>
                <a:cs typeface="Arial" charset="0"/>
              </a:defRPr>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dirty="0"/>
          </a:p>
        </p:txBody>
      </p:sp>
      <p:sp>
        <p:nvSpPr>
          <p:cNvPr id="42" name="Shape 42"/>
          <p:cNvSpPr txBox="1">
            <a:spLocks noGrp="1"/>
          </p:cNvSpPr>
          <p:nvPr>
            <p:ph type="subTitle" idx="1"/>
          </p:nvPr>
        </p:nvSpPr>
        <p:spPr>
          <a:xfrm>
            <a:off x="265500" y="2845200"/>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b="0" i="0">
                <a:latin typeface="Arial" charset="0"/>
                <a:ea typeface="Arial" charset="0"/>
                <a:cs typeface="Arial" charset="0"/>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dirty="0"/>
          </a:p>
        </p:txBody>
      </p:sp>
      <p:sp>
        <p:nvSpPr>
          <p:cNvPr id="43" name="Shape 43"/>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b="0" i="0">
                <a:solidFill>
                  <a:schemeClr val="lt1"/>
                </a:solidFill>
                <a:latin typeface="Arial" charset="0"/>
                <a:ea typeface="Arial" charset="0"/>
                <a:cs typeface="Arial" charset="0"/>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dirty="0"/>
          </a:p>
        </p:txBody>
      </p:sp>
      <p:sp>
        <p:nvSpPr>
          <p:cNvPr id="44" name="Shape 4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9500" y="4230575"/>
            <a:ext cx="5998800" cy="598800"/>
          </a:xfrm>
          <a:prstGeom prst="rect">
            <a:avLst/>
          </a:prstGeom>
        </p:spPr>
        <p:txBody>
          <a:bodyPr wrap="square" lIns="91425" tIns="91425" rIns="91425" bIns="91425" anchor="ctr" anchorCtr="0"/>
          <a:lstStyle>
            <a:lvl1pPr lvl="0">
              <a:lnSpc>
                <a:spcPct val="100000"/>
              </a:lnSpc>
              <a:spcBef>
                <a:spcPts val="0"/>
              </a:spcBef>
              <a:spcAft>
                <a:spcPts val="0"/>
              </a:spcAft>
              <a:buNone/>
              <a:defRPr b="0" i="0">
                <a:latin typeface="Arial" charset="0"/>
                <a:ea typeface="Arial" charset="0"/>
                <a:cs typeface="Arial" charset="0"/>
              </a:defRPr>
            </a:lvl1pPr>
          </a:lstStyle>
          <a:p>
            <a:endParaRPr dirty="0"/>
          </a:p>
        </p:txBody>
      </p:sp>
      <p:sp>
        <p:nvSpPr>
          <p:cNvPr id="47" name="Shape 4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rgbClr val="D86D09"/>
          </a:solidFill>
          <a:ln>
            <a:noFill/>
          </a:ln>
        </p:spPr>
        <p:txBody>
          <a:bodyPr wrap="square"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1233100"/>
            <a:ext cx="8520600" cy="1610100"/>
          </a:xfrm>
          <a:prstGeom prst="rect">
            <a:avLst/>
          </a:prstGeom>
        </p:spPr>
        <p:txBody>
          <a:bodyPr wrap="square" lIns="91425" tIns="91425" rIns="91425" bIns="91425" anchor="b" anchorCtr="0"/>
          <a:lstStyle>
            <a:lvl1pPr lvl="0" algn="ctr">
              <a:spcBef>
                <a:spcPts val="0"/>
              </a:spcBef>
              <a:buSzPct val="100000"/>
              <a:buFont typeface="Lato"/>
              <a:defRPr sz="10000" b="0" i="0">
                <a:latin typeface="Arial" charset="0"/>
                <a:ea typeface="Arial" charset="0"/>
                <a:cs typeface="Arial" charset="0"/>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a:endParaRPr dirty="0"/>
          </a:p>
        </p:txBody>
      </p:sp>
      <p:sp>
        <p:nvSpPr>
          <p:cNvPr id="51" name="Shape 51"/>
          <p:cNvSpPr txBox="1">
            <a:spLocks noGrp="1"/>
          </p:cNvSpPr>
          <p:nvPr>
            <p:ph type="body" idx="1"/>
          </p:nvPr>
        </p:nvSpPr>
        <p:spPr>
          <a:xfrm>
            <a:off x="311700" y="2919450"/>
            <a:ext cx="8520600" cy="1071600"/>
          </a:xfrm>
          <a:prstGeom prst="rect">
            <a:avLst/>
          </a:prstGeom>
        </p:spPr>
        <p:txBody>
          <a:bodyPr wrap="square" lIns="91425" tIns="91425" rIns="91425" bIns="91425" anchor="t" anchorCtr="0"/>
          <a:lstStyle>
            <a:lvl1pPr lvl="0" algn="ctr">
              <a:spcBef>
                <a:spcPts val="0"/>
              </a:spcBef>
              <a:defRPr b="0" i="0">
                <a:latin typeface="Arial" charset="0"/>
                <a:ea typeface="Arial" charset="0"/>
                <a:cs typeface="Arial" charset="0"/>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dirty="0"/>
          </a:p>
        </p:txBody>
      </p:sp>
      <p:sp>
        <p:nvSpPr>
          <p:cNvPr id="52" name="Shape 5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91350"/>
            <a:ext cx="8520600" cy="626100"/>
          </a:xfrm>
          <a:prstGeom prst="rect">
            <a:avLst/>
          </a:prstGeom>
          <a:noFill/>
          <a:ln>
            <a:noFill/>
          </a:ln>
        </p:spPr>
        <p:txBody>
          <a:bodyPr wrap="square" lIns="91425" tIns="91425" rIns="91425" bIns="91425" anchor="t" anchorCtr="0"/>
          <a:lstStyle>
            <a:lvl1pPr lvl="0">
              <a:spcBef>
                <a:spcPts val="0"/>
              </a:spcBef>
              <a:buClr>
                <a:srgbClr val="D86D09"/>
              </a:buClr>
              <a:buSzPct val="100000"/>
              <a:buFont typeface="Playfair Display"/>
              <a:buNone/>
              <a:defRPr sz="3200" b="1">
                <a:solidFill>
                  <a:srgbClr val="D86D09"/>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50000"/>
              </a:lnSpc>
              <a:spcBef>
                <a:spcPts val="0"/>
              </a:spcBef>
              <a:spcAft>
                <a:spcPts val="1600"/>
              </a:spcAft>
              <a:buClr>
                <a:schemeClr val="dk2"/>
              </a:buClr>
              <a:buSzPct val="100000"/>
              <a:buFont typeface="Lato"/>
              <a:buChar char="●"/>
              <a:defRPr sz="2400">
                <a:solidFill>
                  <a:schemeClr val="dk2"/>
                </a:solidFill>
                <a:latin typeface="Lato"/>
                <a:ea typeface="Lato"/>
                <a:cs typeface="Lato"/>
                <a:sym typeface="Lato"/>
              </a:defRPr>
            </a:lvl1pPr>
            <a:lvl2pPr lvl="1">
              <a:lnSpc>
                <a:spcPct val="150000"/>
              </a:lnSpc>
              <a:spcBef>
                <a:spcPts val="0"/>
              </a:spcBef>
              <a:spcAft>
                <a:spcPts val="1600"/>
              </a:spcAft>
              <a:buClr>
                <a:schemeClr val="dk2"/>
              </a:buClr>
              <a:buSzPct val="100000"/>
              <a:buFont typeface="Lato"/>
              <a:buChar char="○"/>
              <a:defRPr sz="2400">
                <a:solidFill>
                  <a:schemeClr val="dk2"/>
                </a:solidFill>
                <a:latin typeface="Lato"/>
                <a:ea typeface="Lato"/>
                <a:cs typeface="Lato"/>
                <a:sym typeface="Lato"/>
              </a:defRPr>
            </a:lvl2pPr>
            <a:lvl3pPr lvl="2">
              <a:lnSpc>
                <a:spcPct val="150000"/>
              </a:lnSpc>
              <a:spcBef>
                <a:spcPts val="0"/>
              </a:spcBef>
              <a:spcAft>
                <a:spcPts val="1600"/>
              </a:spcAft>
              <a:buClr>
                <a:schemeClr val="dk2"/>
              </a:buClr>
              <a:buSzPct val="100000"/>
              <a:buFont typeface="Lato"/>
              <a:buChar char="■"/>
              <a:defRPr sz="2400">
                <a:solidFill>
                  <a:schemeClr val="dk2"/>
                </a:solidFill>
                <a:latin typeface="Lato"/>
                <a:ea typeface="Lato"/>
                <a:cs typeface="Lato"/>
                <a:sym typeface="Lato"/>
              </a:defRPr>
            </a:lvl3pPr>
            <a:lvl4pPr lvl="3">
              <a:lnSpc>
                <a:spcPct val="150000"/>
              </a:lnSpc>
              <a:spcBef>
                <a:spcPts val="0"/>
              </a:spcBef>
              <a:spcAft>
                <a:spcPts val="1600"/>
              </a:spcAft>
              <a:buClr>
                <a:schemeClr val="dk2"/>
              </a:buClr>
              <a:buSzPct val="100000"/>
              <a:buFont typeface="Lato"/>
              <a:buChar char="●"/>
              <a:defRPr sz="2400">
                <a:solidFill>
                  <a:schemeClr val="dk2"/>
                </a:solidFill>
                <a:latin typeface="Lato"/>
                <a:ea typeface="Lato"/>
                <a:cs typeface="Lato"/>
                <a:sym typeface="Lato"/>
              </a:defRPr>
            </a:lvl4pPr>
            <a:lvl5pPr lvl="4">
              <a:lnSpc>
                <a:spcPct val="150000"/>
              </a:lnSpc>
              <a:spcBef>
                <a:spcPts val="0"/>
              </a:spcBef>
              <a:spcAft>
                <a:spcPts val="1600"/>
              </a:spcAft>
              <a:buClr>
                <a:schemeClr val="dk2"/>
              </a:buClr>
              <a:buSzPct val="100000"/>
              <a:buFont typeface="Lato"/>
              <a:buChar char="○"/>
              <a:defRPr sz="2400">
                <a:solidFill>
                  <a:schemeClr val="dk2"/>
                </a:solidFill>
                <a:latin typeface="Lato"/>
                <a:ea typeface="Lato"/>
                <a:cs typeface="Lato"/>
                <a:sym typeface="Lato"/>
              </a:defRPr>
            </a:lvl5pPr>
            <a:lvl6pPr lvl="5">
              <a:lnSpc>
                <a:spcPct val="150000"/>
              </a:lnSpc>
              <a:spcBef>
                <a:spcPts val="0"/>
              </a:spcBef>
              <a:spcAft>
                <a:spcPts val="1600"/>
              </a:spcAft>
              <a:buClr>
                <a:schemeClr val="dk2"/>
              </a:buClr>
              <a:buSzPct val="100000"/>
              <a:buFont typeface="Lato"/>
              <a:buChar char="■"/>
              <a:defRPr sz="2400">
                <a:solidFill>
                  <a:schemeClr val="dk2"/>
                </a:solidFill>
                <a:latin typeface="Lato"/>
                <a:ea typeface="Lato"/>
                <a:cs typeface="Lato"/>
                <a:sym typeface="Lato"/>
              </a:defRPr>
            </a:lvl6pPr>
            <a:lvl7pPr lvl="6">
              <a:lnSpc>
                <a:spcPct val="150000"/>
              </a:lnSpc>
              <a:spcBef>
                <a:spcPts val="0"/>
              </a:spcBef>
              <a:spcAft>
                <a:spcPts val="1600"/>
              </a:spcAft>
              <a:buClr>
                <a:schemeClr val="dk2"/>
              </a:buClr>
              <a:buSzPct val="100000"/>
              <a:buFont typeface="Lato"/>
              <a:buChar char="●"/>
              <a:defRPr sz="2400">
                <a:solidFill>
                  <a:schemeClr val="dk2"/>
                </a:solidFill>
                <a:latin typeface="Lato"/>
                <a:ea typeface="Lato"/>
                <a:cs typeface="Lato"/>
                <a:sym typeface="Lato"/>
              </a:defRPr>
            </a:lvl7pPr>
            <a:lvl8pPr lvl="7">
              <a:lnSpc>
                <a:spcPct val="150000"/>
              </a:lnSpc>
              <a:spcBef>
                <a:spcPts val="0"/>
              </a:spcBef>
              <a:spcAft>
                <a:spcPts val="1600"/>
              </a:spcAft>
              <a:buClr>
                <a:schemeClr val="dk2"/>
              </a:buClr>
              <a:buSzPct val="100000"/>
              <a:buFont typeface="Lato"/>
              <a:buChar char="○"/>
              <a:defRPr sz="2400">
                <a:solidFill>
                  <a:schemeClr val="dk2"/>
                </a:solidFill>
                <a:latin typeface="Lato"/>
                <a:ea typeface="Lato"/>
                <a:cs typeface="Lato"/>
                <a:sym typeface="Lato"/>
              </a:defRPr>
            </a:lvl8pPr>
            <a:lvl9pPr lvl="8">
              <a:lnSpc>
                <a:spcPct val="150000"/>
              </a:lnSpc>
              <a:spcBef>
                <a:spcPts val="0"/>
              </a:spcBef>
              <a:spcAft>
                <a:spcPts val="1600"/>
              </a:spcAft>
              <a:buClr>
                <a:schemeClr val="dk2"/>
              </a:buClr>
              <a:buSzPct val="100000"/>
              <a:buFont typeface="Lato"/>
              <a:buChar char="■"/>
              <a:defRPr sz="2400">
                <a:solidFill>
                  <a:schemeClr val="dk2"/>
                </a:solidFill>
                <a:latin typeface="Lato"/>
                <a:ea typeface="Lato"/>
                <a:cs typeface="Lato"/>
                <a:sym typeface="Lato"/>
              </a:defRPr>
            </a:lvl9pPr>
          </a:lstStyle>
          <a:p>
            <a:endParaRPr dirty="0"/>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lvl1pPr>
              <a:defRPr b="0" i="0">
                <a:latin typeface="Arial" charset="0"/>
                <a:ea typeface="Arial" charset="0"/>
                <a:cs typeface="Arial" charset="0"/>
              </a:defRPr>
            </a:lvl1pPr>
          </a:lstStyle>
          <a:p>
            <a:pPr algn="r"/>
            <a:fld id="{00000000-1234-1234-1234-123412341234}" type="slidenum">
              <a:rPr lang="en" sz="1000" smtClean="0">
                <a:solidFill>
                  <a:schemeClr val="dk2"/>
                </a:solidFill>
                <a:sym typeface="Lato"/>
              </a:rPr>
              <a:pPr algn="r"/>
              <a:t>‹#›</a:t>
            </a:fld>
            <a:endParaRPr lang="en" sz="1000" dirty="0">
              <a:solidFill>
                <a:schemeClr val="dk2"/>
              </a:solidFill>
              <a:sym typeface="Lat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charset="0"/>
          <a:ea typeface="Arial" charset="0"/>
          <a:cs typeface="Arial" charset="0"/>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charset="0"/>
          <a:ea typeface="Arial" charset="0"/>
          <a:cs typeface="Arial" charset="0"/>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7" y="133945"/>
            <a:ext cx="7804547" cy="11385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669727" y="1366244"/>
            <a:ext cx="7804547" cy="33151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31864" y="4882310"/>
            <a:ext cx="301365" cy="297389"/>
          </a:xfrm>
          <a:prstGeom prst="rect">
            <a:avLst/>
          </a:prstGeom>
          <a:ln w="12700">
            <a:miter lim="400000"/>
          </a:ln>
        </p:spPr>
        <p:txBody>
          <a:bodyPr wrap="none" lIns="50800" tIns="50800" rIns="50800" bIns="50800">
            <a:spAutoFit/>
          </a:bodyPr>
          <a:lstStyle>
            <a:lvl1pPr>
              <a:defRPr sz="1266"/>
            </a:lvl1pPr>
          </a:lstStyle>
          <a:p>
            <a:fld id="{86CB4B4D-7CA3-9044-876B-883B54F8677D}" type="slidenum">
              <a:t>‹#›</a:t>
            </a:fld>
            <a:endParaRPr/>
          </a:p>
        </p:txBody>
      </p:sp>
    </p:spTree>
    <p:extLst>
      <p:ext uri="{BB962C8B-B14F-4D97-AF65-F5344CB8AC3E}">
        <p14:creationId xmlns:p14="http://schemas.microsoft.com/office/powerpoint/2010/main" val="36185257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xmlns:p14="http://schemas.microsoft.com/office/powerpoint/2010/main" spd="med"/>
  <p:txStyles>
    <p:titleStyle>
      <a:lvl1pPr marL="0" marR="0" indent="0" algn="ctr" defTabSz="410719" rtl="0" latinLnBrk="0">
        <a:lnSpc>
          <a:spcPct val="100000"/>
        </a:lnSpc>
        <a:spcBef>
          <a:spcPts val="0"/>
        </a:spcBef>
        <a:spcAft>
          <a:spcPts val="0"/>
        </a:spcAft>
        <a:buClrTx/>
        <a:buSzTx/>
        <a:buFontTx/>
        <a:buNone/>
        <a:tabLst/>
        <a:defRPr sz="5624" b="0" i="0" u="none" strike="noStrike" cap="none" spc="0" baseline="0">
          <a:ln>
            <a:noFill/>
          </a:ln>
          <a:solidFill>
            <a:srgbClr val="FFFFFF"/>
          </a:solidFill>
          <a:uFillTx/>
          <a:latin typeface="+mn-lt"/>
          <a:ea typeface="+mn-ea"/>
          <a:cs typeface="+mn-cs"/>
          <a:sym typeface="Helvetica Light"/>
        </a:defRPr>
      </a:lvl1pPr>
      <a:lvl2pPr marL="0" marR="0" indent="160716" algn="ctr" defTabSz="410719" rtl="0" latinLnBrk="0">
        <a:lnSpc>
          <a:spcPct val="100000"/>
        </a:lnSpc>
        <a:spcBef>
          <a:spcPts val="0"/>
        </a:spcBef>
        <a:spcAft>
          <a:spcPts val="0"/>
        </a:spcAft>
        <a:buClrTx/>
        <a:buSzTx/>
        <a:buFontTx/>
        <a:buNone/>
        <a:tabLst/>
        <a:defRPr sz="5624" b="0" i="0" u="none" strike="noStrike" cap="none" spc="0" baseline="0">
          <a:ln>
            <a:noFill/>
          </a:ln>
          <a:solidFill>
            <a:srgbClr val="FFFFFF"/>
          </a:solidFill>
          <a:uFillTx/>
          <a:latin typeface="+mn-lt"/>
          <a:ea typeface="+mn-ea"/>
          <a:cs typeface="+mn-cs"/>
          <a:sym typeface="Helvetica Light"/>
        </a:defRPr>
      </a:lvl2pPr>
      <a:lvl3pPr marL="0" marR="0" indent="321433" algn="ctr" defTabSz="410719" rtl="0" latinLnBrk="0">
        <a:lnSpc>
          <a:spcPct val="100000"/>
        </a:lnSpc>
        <a:spcBef>
          <a:spcPts val="0"/>
        </a:spcBef>
        <a:spcAft>
          <a:spcPts val="0"/>
        </a:spcAft>
        <a:buClrTx/>
        <a:buSzTx/>
        <a:buFontTx/>
        <a:buNone/>
        <a:tabLst/>
        <a:defRPr sz="5624" b="0" i="0" u="none" strike="noStrike" cap="none" spc="0" baseline="0">
          <a:ln>
            <a:noFill/>
          </a:ln>
          <a:solidFill>
            <a:srgbClr val="FFFFFF"/>
          </a:solidFill>
          <a:uFillTx/>
          <a:latin typeface="+mn-lt"/>
          <a:ea typeface="+mn-ea"/>
          <a:cs typeface="+mn-cs"/>
          <a:sym typeface="Helvetica Light"/>
        </a:defRPr>
      </a:lvl3pPr>
      <a:lvl4pPr marL="0" marR="0" indent="482148" algn="ctr" defTabSz="410719" rtl="0" latinLnBrk="0">
        <a:lnSpc>
          <a:spcPct val="100000"/>
        </a:lnSpc>
        <a:spcBef>
          <a:spcPts val="0"/>
        </a:spcBef>
        <a:spcAft>
          <a:spcPts val="0"/>
        </a:spcAft>
        <a:buClrTx/>
        <a:buSzTx/>
        <a:buFontTx/>
        <a:buNone/>
        <a:tabLst/>
        <a:defRPr sz="5624" b="0" i="0" u="none" strike="noStrike" cap="none" spc="0" baseline="0">
          <a:ln>
            <a:noFill/>
          </a:ln>
          <a:solidFill>
            <a:srgbClr val="FFFFFF"/>
          </a:solidFill>
          <a:uFillTx/>
          <a:latin typeface="+mn-lt"/>
          <a:ea typeface="+mn-ea"/>
          <a:cs typeface="+mn-cs"/>
          <a:sym typeface="Helvetica Light"/>
        </a:defRPr>
      </a:lvl4pPr>
      <a:lvl5pPr marL="0" marR="0" indent="642864" algn="ctr" defTabSz="410719" rtl="0" latinLnBrk="0">
        <a:lnSpc>
          <a:spcPct val="100000"/>
        </a:lnSpc>
        <a:spcBef>
          <a:spcPts val="0"/>
        </a:spcBef>
        <a:spcAft>
          <a:spcPts val="0"/>
        </a:spcAft>
        <a:buClrTx/>
        <a:buSzTx/>
        <a:buFontTx/>
        <a:buNone/>
        <a:tabLst/>
        <a:defRPr sz="5624" b="0" i="0" u="none" strike="noStrike" cap="none" spc="0" baseline="0">
          <a:ln>
            <a:noFill/>
          </a:ln>
          <a:solidFill>
            <a:srgbClr val="FFFFFF"/>
          </a:solidFill>
          <a:uFillTx/>
          <a:latin typeface="+mn-lt"/>
          <a:ea typeface="+mn-ea"/>
          <a:cs typeface="+mn-cs"/>
          <a:sym typeface="Helvetica Light"/>
        </a:defRPr>
      </a:lvl5pPr>
      <a:lvl6pPr marL="0" marR="0" indent="803581" algn="ctr" defTabSz="410719" rtl="0" latinLnBrk="0">
        <a:lnSpc>
          <a:spcPct val="100000"/>
        </a:lnSpc>
        <a:spcBef>
          <a:spcPts val="0"/>
        </a:spcBef>
        <a:spcAft>
          <a:spcPts val="0"/>
        </a:spcAft>
        <a:buClrTx/>
        <a:buSzTx/>
        <a:buFontTx/>
        <a:buNone/>
        <a:tabLst/>
        <a:defRPr sz="5624" b="0" i="0" u="none" strike="noStrike" cap="none" spc="0" baseline="0">
          <a:ln>
            <a:noFill/>
          </a:ln>
          <a:solidFill>
            <a:srgbClr val="FFFFFF"/>
          </a:solidFill>
          <a:uFillTx/>
          <a:latin typeface="+mn-lt"/>
          <a:ea typeface="+mn-ea"/>
          <a:cs typeface="+mn-cs"/>
          <a:sym typeface="Helvetica Light"/>
        </a:defRPr>
      </a:lvl6pPr>
      <a:lvl7pPr marL="0" marR="0" indent="964296" algn="ctr" defTabSz="410719" rtl="0" latinLnBrk="0">
        <a:lnSpc>
          <a:spcPct val="100000"/>
        </a:lnSpc>
        <a:spcBef>
          <a:spcPts val="0"/>
        </a:spcBef>
        <a:spcAft>
          <a:spcPts val="0"/>
        </a:spcAft>
        <a:buClrTx/>
        <a:buSzTx/>
        <a:buFontTx/>
        <a:buNone/>
        <a:tabLst/>
        <a:defRPr sz="5624" b="0" i="0" u="none" strike="noStrike" cap="none" spc="0" baseline="0">
          <a:ln>
            <a:noFill/>
          </a:ln>
          <a:solidFill>
            <a:srgbClr val="FFFFFF"/>
          </a:solidFill>
          <a:uFillTx/>
          <a:latin typeface="+mn-lt"/>
          <a:ea typeface="+mn-ea"/>
          <a:cs typeface="+mn-cs"/>
          <a:sym typeface="Helvetica Light"/>
        </a:defRPr>
      </a:lvl7pPr>
      <a:lvl8pPr marL="0" marR="0" indent="1125011" algn="ctr" defTabSz="410719" rtl="0" latinLnBrk="0">
        <a:lnSpc>
          <a:spcPct val="100000"/>
        </a:lnSpc>
        <a:spcBef>
          <a:spcPts val="0"/>
        </a:spcBef>
        <a:spcAft>
          <a:spcPts val="0"/>
        </a:spcAft>
        <a:buClrTx/>
        <a:buSzTx/>
        <a:buFontTx/>
        <a:buNone/>
        <a:tabLst/>
        <a:defRPr sz="5624" b="0" i="0" u="none" strike="noStrike" cap="none" spc="0" baseline="0">
          <a:ln>
            <a:noFill/>
          </a:ln>
          <a:solidFill>
            <a:srgbClr val="FFFFFF"/>
          </a:solidFill>
          <a:uFillTx/>
          <a:latin typeface="+mn-lt"/>
          <a:ea typeface="+mn-ea"/>
          <a:cs typeface="+mn-cs"/>
          <a:sym typeface="Helvetica Light"/>
        </a:defRPr>
      </a:lvl8pPr>
      <a:lvl9pPr marL="0" marR="0" indent="1285728" algn="ctr" defTabSz="410719" rtl="0" latinLnBrk="0">
        <a:lnSpc>
          <a:spcPct val="100000"/>
        </a:lnSpc>
        <a:spcBef>
          <a:spcPts val="0"/>
        </a:spcBef>
        <a:spcAft>
          <a:spcPts val="0"/>
        </a:spcAft>
        <a:buClrTx/>
        <a:buSzTx/>
        <a:buFontTx/>
        <a:buNone/>
        <a:tabLst/>
        <a:defRPr sz="5624" b="0" i="0" u="none" strike="noStrike" cap="none" spc="0" baseline="0">
          <a:ln>
            <a:noFill/>
          </a:ln>
          <a:solidFill>
            <a:srgbClr val="FFFFFF"/>
          </a:solidFill>
          <a:uFillTx/>
          <a:latin typeface="+mn-lt"/>
          <a:ea typeface="+mn-ea"/>
          <a:cs typeface="+mn-cs"/>
          <a:sym typeface="Helvetica Light"/>
        </a:defRPr>
      </a:lvl9pPr>
    </p:titleStyle>
    <p:bodyStyle>
      <a:lvl1pPr marL="312503" marR="0" indent="-312503" algn="l" defTabSz="410719"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1pPr>
      <a:lvl2pPr marL="625008" marR="0" indent="-312503" algn="l" defTabSz="410719"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2pPr>
      <a:lvl3pPr marL="937511" marR="0" indent="-312503" algn="l" defTabSz="410719"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3pPr>
      <a:lvl4pPr marL="1250013" marR="0" indent="-312503" algn="l" defTabSz="410719"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4pPr>
      <a:lvl5pPr marL="1562516" marR="0" indent="-312503" algn="l" defTabSz="410719"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5pPr>
      <a:lvl6pPr marL="1875021" marR="0" indent="-312503" algn="l" defTabSz="410719"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6pPr>
      <a:lvl7pPr marL="2187524" marR="0" indent="-312503" algn="l" defTabSz="410719"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7pPr>
      <a:lvl8pPr marL="2500027" marR="0" indent="-312503" algn="l" defTabSz="410719"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8pPr>
      <a:lvl9pPr marL="2812532" marR="0" indent="-312503" algn="l" defTabSz="410719" rtl="0" latinLnBrk="0">
        <a:lnSpc>
          <a:spcPct val="100000"/>
        </a:lnSpc>
        <a:spcBef>
          <a:spcPts val="2953"/>
        </a:spcBef>
        <a:spcAft>
          <a:spcPts val="0"/>
        </a:spcAft>
        <a:buClrTx/>
        <a:buSzPct val="75000"/>
        <a:buFontTx/>
        <a:buChar char="•"/>
        <a:tabLst/>
        <a:defRPr sz="2672"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41071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16" algn="ctr" defTabSz="41071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33" algn="ctr" defTabSz="41071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48" algn="ctr" defTabSz="41071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864" algn="ctr" defTabSz="41071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581" algn="ctr" defTabSz="41071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296" algn="ctr" defTabSz="41071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011" algn="ctr" defTabSz="41071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728" algn="ctr" defTabSz="410719"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7.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notesSlide" Target="../notesSlides/notesSlide15.xml"/><Relationship Id="rId5" Type="http://schemas.openxmlformats.org/officeDocument/2006/relationships/image" Target="../media/image18.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notesSlide" Target="../notesSlides/notesSlide16.xml"/><Relationship Id="rId5" Type="http://schemas.openxmlformats.org/officeDocument/2006/relationships/image" Target="../media/image19.png"/><Relationship Id="rId6" Type="http://schemas.openxmlformats.org/officeDocument/2006/relationships/image" Target="../media/image20.png"/><Relationship Id="rId1" Type="http://schemas.microsoft.com/office/2007/relationships/media" Target="../media/media2.mp4"/><Relationship Id="rId2" Type="http://schemas.openxmlformats.org/officeDocument/2006/relationships/video" Target="../media/media2.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youtube.com/watch?v=oXagLBxWL4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tiff"/><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391350"/>
            <a:ext cx="8520600" cy="626100"/>
          </a:xfrm>
          <a:prstGeom prst="rect">
            <a:avLst/>
          </a:prstGeom>
        </p:spPr>
        <p:txBody>
          <a:bodyPr wrap="square" lIns="91425" tIns="91425" rIns="91425" bIns="91425" anchor="t" anchorCtr="0">
            <a:noAutofit/>
          </a:bodyPr>
          <a:lstStyle/>
          <a:p>
            <a:pPr lvl="0" algn="ctr">
              <a:spcBef>
                <a:spcPts val="0"/>
              </a:spcBef>
              <a:buNone/>
            </a:pPr>
            <a:r>
              <a:rPr lang="en" dirty="0"/>
              <a:t>Choose one to chat about:</a:t>
            </a:r>
          </a:p>
        </p:txBody>
      </p:sp>
      <p:sp>
        <p:nvSpPr>
          <p:cNvPr id="84" name="Shape 84"/>
          <p:cNvSpPr txBox="1">
            <a:spLocks noGrp="1"/>
          </p:cNvSpPr>
          <p:nvPr>
            <p:ph type="body" idx="1"/>
          </p:nvPr>
        </p:nvSpPr>
        <p:spPr>
          <a:xfrm>
            <a:off x="311700" y="1333228"/>
            <a:ext cx="7830814" cy="787837"/>
          </a:xfrm>
          <a:prstGeom prst="rect">
            <a:avLst/>
          </a:prstGeom>
        </p:spPr>
        <p:txBody>
          <a:bodyPr wrap="square" lIns="91425" tIns="91425" rIns="91425" bIns="91425" anchor="t" anchorCtr="0">
            <a:noAutofit/>
          </a:bodyPr>
          <a:lstStyle/>
          <a:p>
            <a:pPr marL="457200" lvl="0" indent="-457200">
              <a:buFont typeface="+mj-lt"/>
              <a:buAutoNum type="arabicPeriod"/>
            </a:pPr>
            <a:r>
              <a:rPr lang="en-US" dirty="0"/>
              <a:t>What’s your favorite hot drink on a cold day?</a:t>
            </a:r>
          </a:p>
          <a:p>
            <a:pPr marL="457200" lvl="0" indent="-457200">
              <a:buFont typeface="+mj-lt"/>
              <a:buAutoNum type="arabicPeriod"/>
            </a:pPr>
            <a:r>
              <a:rPr lang="en-US" dirty="0"/>
              <a:t>Have you ever met or seen someone famous?</a:t>
            </a:r>
          </a:p>
          <a:p>
            <a:pPr marL="457200" lvl="0" indent="-457200">
              <a:buFont typeface="+mj-lt"/>
              <a:buAutoNum type="arabicPeriod"/>
            </a:pPr>
            <a:r>
              <a:rPr lang="en-US" dirty="0">
                <a:solidFill>
                  <a:schemeClr val="bg2"/>
                </a:solidFill>
              </a:rPr>
              <a:t>What would you do if you won the lottery?</a:t>
            </a:r>
          </a:p>
        </p:txBody>
      </p:sp>
    </p:spTree>
    <p:extLst>
      <p:ext uri="{BB962C8B-B14F-4D97-AF65-F5344CB8AC3E}">
        <p14:creationId xmlns:p14="http://schemas.microsoft.com/office/powerpoint/2010/main" val="249455592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title"/>
          </p:nvPr>
        </p:nvSpPr>
        <p:spPr>
          <a:xfrm>
            <a:off x="892971" y="-8058"/>
            <a:ext cx="7358062" cy="5036416"/>
          </a:xfrm>
          <a:prstGeom prst="rect">
            <a:avLst/>
          </a:prstGeom>
        </p:spPr>
        <p:txBody>
          <a:bodyPr>
            <a:normAutofit/>
          </a:bodyPr>
          <a:lstStyle/>
          <a:p>
            <a:r>
              <a:rPr lang="en-US" sz="5400" dirty="0">
                <a:latin typeface="Arial" panose="020B0604020202020204" pitchFamily="34" charset="0"/>
                <a:cs typeface="Arial" panose="020B0604020202020204" pitchFamily="34" charset="0"/>
              </a:rPr>
              <a:t>What does this have to do with astrophysics?</a:t>
            </a:r>
            <a:endParaRPr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8064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_22040693.png.jpg"/>
          <p:cNvPicPr>
            <a:picLocks noChangeAspect="1"/>
          </p:cNvPicPr>
          <p:nvPr/>
        </p:nvPicPr>
        <p:blipFill>
          <a:blip r:embed="rId3">
            <a:extLst/>
          </a:blip>
          <a:stretch>
            <a:fillRect/>
          </a:stretch>
        </p:blipFill>
        <p:spPr>
          <a:xfrm>
            <a:off x="595450" y="228222"/>
            <a:ext cx="4915200" cy="4915200"/>
          </a:xfrm>
          <a:prstGeom prst="rect">
            <a:avLst/>
          </a:prstGeom>
          <a:ln w="12700">
            <a:miter lim="400000"/>
          </a:ln>
        </p:spPr>
      </p:pic>
      <p:pic>
        <p:nvPicPr>
          <p:cNvPr id="129" name="image_22040693.png.jpg"/>
          <p:cNvPicPr>
            <a:picLocks noChangeAspect="1"/>
          </p:cNvPicPr>
          <p:nvPr/>
        </p:nvPicPr>
        <p:blipFill>
          <a:blip r:embed="rId3">
            <a:alphaModFix amt="60000"/>
            <a:extLst/>
          </a:blip>
          <a:stretch>
            <a:fillRect/>
          </a:stretch>
        </p:blipFill>
        <p:spPr>
          <a:xfrm>
            <a:off x="6531900" y="1074121"/>
            <a:ext cx="1713648" cy="1713648"/>
          </a:xfrm>
          <a:prstGeom prst="rect">
            <a:avLst/>
          </a:prstGeom>
          <a:ln w="12700">
            <a:miter lim="400000"/>
          </a:ln>
        </p:spPr>
      </p:pic>
      <p:sp>
        <p:nvSpPr>
          <p:cNvPr id="130" name="Shape 130"/>
          <p:cNvSpPr/>
          <p:nvPr/>
        </p:nvSpPr>
        <p:spPr>
          <a:xfrm>
            <a:off x="6819660" y="3027378"/>
            <a:ext cx="1138133" cy="561244"/>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algn="ctr" defTabSz="307926" hangingPunct="0">
              <a:defRPr b="1">
                <a:latin typeface="Helvetica"/>
                <a:ea typeface="Helvetica"/>
                <a:cs typeface="Helvetica"/>
                <a:sym typeface="Helvetica"/>
              </a:defRPr>
            </a:pPr>
            <a:r>
              <a:rPr sz="1589" b="1">
                <a:solidFill>
                  <a:srgbClr val="FFFFFF"/>
                </a:solidFill>
                <a:latin typeface="Helvetica"/>
                <a:sym typeface="Helvetica"/>
              </a:rPr>
              <a:t>Relative </a:t>
            </a:r>
            <a:br>
              <a:rPr sz="1589" b="1">
                <a:solidFill>
                  <a:srgbClr val="FFFFFF"/>
                </a:solidFill>
                <a:latin typeface="Helvetica"/>
                <a:sym typeface="Helvetica"/>
              </a:rPr>
            </a:br>
            <a:r>
              <a:rPr sz="1589" b="1">
                <a:solidFill>
                  <a:srgbClr val="FFFFFF"/>
                </a:solidFill>
                <a:latin typeface="Helvetica"/>
                <a:sym typeface="Helvetica"/>
              </a:rPr>
              <a:t>Brightness</a:t>
            </a:r>
          </a:p>
        </p:txBody>
      </p:sp>
      <p:sp>
        <p:nvSpPr>
          <p:cNvPr id="131" name="Shape 131"/>
          <p:cNvSpPr/>
          <p:nvPr/>
        </p:nvSpPr>
        <p:spPr>
          <a:xfrm>
            <a:off x="739394" y="5331201"/>
            <a:ext cx="4627313" cy="31669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defRPr b="1">
                <a:latin typeface="Helvetica"/>
                <a:ea typeface="Helvetica"/>
                <a:cs typeface="Helvetica"/>
                <a:sym typeface="Helvetica"/>
              </a:defRPr>
            </a:lvl1pPr>
          </a:lstStyle>
          <a:p>
            <a:pPr algn="ctr" defTabSz="307926" hangingPunct="0"/>
            <a:r>
              <a:rPr sz="1589">
                <a:solidFill>
                  <a:srgbClr val="FFFFFF"/>
                </a:solidFill>
              </a:rPr>
              <a:t>Absolute Brightness</a:t>
            </a:r>
          </a:p>
        </p:txBody>
      </p:sp>
    </p:spTree>
    <p:extLst>
      <p:ext uri="{BB962C8B-B14F-4D97-AF65-F5344CB8AC3E}">
        <p14:creationId xmlns:p14="http://schemas.microsoft.com/office/powerpoint/2010/main" val="83484777"/>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advAuto="0"/>
      <p:bldP spid="13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heic1509a.jpg"/>
          <p:cNvPicPr>
            <a:picLocks noGrp="1" noChangeAspect="1"/>
          </p:cNvPicPr>
          <p:nvPr>
            <p:ph type="pic" idx="13"/>
          </p:nvPr>
        </p:nvPicPr>
        <p:blipFill>
          <a:blip r:embed="rId3">
            <a:extLst/>
          </a:blip>
          <a:srcRect t="3125" b="3125"/>
          <a:stretch>
            <a:fillRect/>
          </a:stretch>
        </p:blipFill>
        <p:spPr>
          <a:prstGeom prst="rect">
            <a:avLst/>
          </a:prstGeom>
        </p:spPr>
      </p:pic>
      <p:sp>
        <p:nvSpPr>
          <p:cNvPr id="136" name="Shape 136"/>
          <p:cNvSpPr>
            <a:spLocks noGrp="1"/>
          </p:cNvSpPr>
          <p:nvPr>
            <p:ph type="title" idx="4294967295"/>
          </p:nvPr>
        </p:nvSpPr>
        <p:spPr>
          <a:xfrm rot="20880000">
            <a:off x="470308" y="3437294"/>
            <a:ext cx="4717983" cy="1127502"/>
          </a:xfrm>
          <a:prstGeom prst="rect">
            <a:avLst/>
          </a:prstGeom>
        </p:spPr>
        <p:txBody>
          <a:bodyPr>
            <a:normAutofit fontScale="90000"/>
          </a:bodyPr>
          <a:lstStyle>
            <a:lvl1pPr defTabSz="572516">
              <a:defRPr sz="9800" b="1">
                <a:solidFill>
                  <a:srgbClr val="000000"/>
                </a:solidFill>
                <a:latin typeface="Helvetica"/>
                <a:ea typeface="Helvetica"/>
                <a:cs typeface="Helvetica"/>
                <a:sym typeface="Helvetica"/>
              </a:defRPr>
            </a:lvl1pPr>
          </a:lstStyle>
          <a:p>
            <a:r>
              <a:t>#nofilter</a:t>
            </a:r>
          </a:p>
        </p:txBody>
      </p:sp>
    </p:spTree>
    <p:extLst>
      <p:ext uri="{BB962C8B-B14F-4D97-AF65-F5344CB8AC3E}">
        <p14:creationId xmlns:p14="http://schemas.microsoft.com/office/powerpoint/2010/main" val="29050553"/>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Abs val="0"/>
                                  </p:iterate>
                                  <p:childTnLst>
                                    <p:set>
                                      <p:cBhvr>
                                        <p:cTn id="6" fill="hold"/>
                                        <p:tgtEl>
                                          <p:spTgt spid="136"/>
                                        </p:tgtEl>
                                        <p:attrNameLst>
                                          <p:attrName>style.visibility</p:attrName>
                                        </p:attrNameLst>
                                      </p:cBhvr>
                                      <p:to>
                                        <p:strVal val="visible"/>
                                      </p:to>
                                    </p:set>
                                    <p:anim calcmode="lin" valueType="num">
                                      <p:cBhvr>
                                        <p:cTn id="7" dur="1000" fill="hold"/>
                                        <p:tgtEl>
                                          <p:spTgt spid="136"/>
                                        </p:tgtEl>
                                        <p:attrNameLst>
                                          <p:attrName>ppt_x</p:attrName>
                                        </p:attrNameLst>
                                      </p:cBhvr>
                                      <p:tavLst>
                                        <p:tav tm="0">
                                          <p:val>
                                            <p:strVal val="#ppt_x"/>
                                          </p:val>
                                        </p:tav>
                                        <p:tav tm="100000">
                                          <p:val>
                                            <p:strVal val="#ppt_x"/>
                                          </p:val>
                                        </p:tav>
                                      </p:tavLst>
                                    </p:anim>
                                    <p:anim calcmode="lin" valueType="num">
                                      <p:cBhvr>
                                        <p:cTn id="8" dur="1000" fill="hold"/>
                                        <p:tgtEl>
                                          <p:spTgt spid="1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xfrm>
            <a:off x="892971" y="-8058"/>
            <a:ext cx="7358062" cy="5036416"/>
          </a:xfrm>
          <a:prstGeom prst="rect">
            <a:avLst/>
          </a:prstGeom>
        </p:spPr>
        <p:txBody>
          <a:bodyPr>
            <a:normAutofit/>
          </a:bodyPr>
          <a:lstStyle/>
          <a:p>
            <a:r>
              <a:rPr sz="4400" dirty="0">
                <a:latin typeface="Arial" panose="020B0604020202020204" pitchFamily="34" charset="0"/>
                <a:cs typeface="Arial" panose="020B0604020202020204" pitchFamily="34" charset="0"/>
              </a:rPr>
              <a:t>What if some stars far away are naturally less bright than the sun? Or more bright?</a:t>
            </a:r>
          </a:p>
        </p:txBody>
      </p:sp>
    </p:spTree>
    <p:extLst>
      <p:ext uri="{BB962C8B-B14F-4D97-AF65-F5344CB8AC3E}">
        <p14:creationId xmlns:p14="http://schemas.microsoft.com/office/powerpoint/2010/main" val="4680425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19279" y="-860624"/>
            <a:ext cx="3093720" cy="6864747"/>
          </a:xfrm>
          <a:prstGeom prst="rect">
            <a:avLst/>
          </a:prstGeom>
          <a:blipFill>
            <a:blip r:embed="rId3"/>
          </a:blipFill>
          <a:ln w="12700">
            <a:miter lim="400000"/>
          </a:ln>
        </p:spPr>
        <p:txBody>
          <a:bodyPr lIns="35719" tIns="35719" rIns="35719" bIns="35719" anchor="ctr"/>
          <a:lstStyle/>
          <a:p>
            <a:pPr algn="ctr" defTabSz="307926" hangingPunct="0">
              <a:defRPr sz="2600"/>
            </a:pPr>
            <a:endParaRPr sz="1828">
              <a:solidFill>
                <a:srgbClr val="FFFFFF"/>
              </a:solidFill>
              <a:latin typeface="Helvetica Light"/>
              <a:sym typeface="Helvetica Light"/>
            </a:endParaRPr>
          </a:p>
        </p:txBody>
      </p:sp>
      <p:sp>
        <p:nvSpPr>
          <p:cNvPr id="145" name="Shape 145"/>
          <p:cNvSpPr/>
          <p:nvPr/>
        </p:nvSpPr>
        <p:spPr>
          <a:xfrm>
            <a:off x="3025142" y="-860624"/>
            <a:ext cx="3093720" cy="6864747"/>
          </a:xfrm>
          <a:prstGeom prst="rect">
            <a:avLst/>
          </a:prstGeom>
          <a:blipFill>
            <a:blip r:embed="rId4"/>
          </a:blipFill>
          <a:ln w="12700">
            <a:miter lim="400000"/>
          </a:ln>
        </p:spPr>
        <p:txBody>
          <a:bodyPr lIns="35719" tIns="35719" rIns="35719" bIns="35719" anchor="ctr"/>
          <a:lstStyle/>
          <a:p>
            <a:pPr algn="ctr" defTabSz="307926" hangingPunct="0">
              <a:defRPr sz="2600"/>
            </a:pPr>
            <a:endParaRPr sz="1828">
              <a:solidFill>
                <a:srgbClr val="FFFFFF"/>
              </a:solidFill>
              <a:latin typeface="Helvetica Light"/>
              <a:sym typeface="Helvetica Light"/>
            </a:endParaRPr>
          </a:p>
        </p:txBody>
      </p:sp>
      <p:sp>
        <p:nvSpPr>
          <p:cNvPr id="146" name="Shape 146"/>
          <p:cNvSpPr/>
          <p:nvPr/>
        </p:nvSpPr>
        <p:spPr>
          <a:xfrm>
            <a:off x="6120104" y="-860624"/>
            <a:ext cx="3093720" cy="6864747"/>
          </a:xfrm>
          <a:prstGeom prst="rect">
            <a:avLst/>
          </a:prstGeom>
          <a:blipFill>
            <a:blip r:embed="rId5"/>
          </a:blipFill>
          <a:ln w="12700">
            <a:miter lim="400000"/>
          </a:ln>
        </p:spPr>
        <p:txBody>
          <a:bodyPr lIns="35719" tIns="35719" rIns="35719" bIns="35719" anchor="ctr"/>
          <a:lstStyle/>
          <a:p>
            <a:pPr algn="ctr" defTabSz="307926" hangingPunct="0">
              <a:defRPr sz="2600"/>
            </a:pPr>
            <a:endParaRPr sz="1828">
              <a:solidFill>
                <a:srgbClr val="FFFFFF"/>
              </a:solidFill>
              <a:latin typeface="Helvetica Light"/>
              <a:sym typeface="Helvetica Light"/>
            </a:endParaRPr>
          </a:p>
        </p:txBody>
      </p:sp>
    </p:spTree>
    <p:extLst>
      <p:ext uri="{BB962C8B-B14F-4D97-AF65-F5344CB8AC3E}">
        <p14:creationId xmlns:p14="http://schemas.microsoft.com/office/powerpoint/2010/main" val="11367604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aranim.gif"/>
          <p:cNvPicPr>
            <a:picLocks/>
          </p:cNvPicPr>
          <p:nvPr/>
        </p:nvPicPr>
        <p:blipFill>
          <a:blip r:embed="rId3">
            <a:extLst/>
          </a:blip>
          <a:stretch>
            <a:fillRect/>
          </a:stretch>
        </p:blipFill>
        <p:spPr>
          <a:xfrm>
            <a:off x="1266017" y="79"/>
            <a:ext cx="6669989" cy="5002492"/>
          </a:xfrm>
          <a:prstGeom prst="rect">
            <a:avLst/>
          </a:prstGeom>
          <a:ln w="12700">
            <a:miter lim="400000"/>
          </a:ln>
        </p:spPr>
      </p:pic>
    </p:spTree>
    <p:extLst>
      <p:ext uri="{BB962C8B-B14F-4D97-AF65-F5344CB8AC3E}">
        <p14:creationId xmlns:p14="http://schemas.microsoft.com/office/powerpoint/2010/main" val="14639977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aranim.gif"/>
          <p:cNvPicPr>
            <a:picLocks/>
          </p:cNvPicPr>
          <p:nvPr/>
        </p:nvPicPr>
        <p:blipFill>
          <a:blip r:embed="rId3">
            <a:extLst/>
          </a:blip>
          <a:stretch>
            <a:fillRect/>
          </a:stretch>
        </p:blipFill>
        <p:spPr>
          <a:xfrm>
            <a:off x="1544931" y="155112"/>
            <a:ext cx="6651079" cy="4988310"/>
          </a:xfrm>
          <a:prstGeom prst="rect">
            <a:avLst/>
          </a:prstGeom>
          <a:ln w="12700">
            <a:miter lim="400000"/>
          </a:ln>
        </p:spPr>
      </p:pic>
    </p:spTree>
    <p:extLst>
      <p:ext uri="{BB962C8B-B14F-4D97-AF65-F5344CB8AC3E}">
        <p14:creationId xmlns:p14="http://schemas.microsoft.com/office/powerpoint/2010/main" val="102029512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arallax.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2425114" y="298577"/>
            <a:ext cx="4156104" cy="4156104"/>
          </a:xfrm>
          <a:prstGeom prst="rect">
            <a:avLst/>
          </a:prstGeom>
          <a:ln w="12700">
            <a:miter lim="400000"/>
          </a:ln>
        </p:spPr>
      </p:pic>
    </p:spTree>
    <p:extLst>
      <p:ext uri="{BB962C8B-B14F-4D97-AF65-F5344CB8AC3E}">
        <p14:creationId xmlns:p14="http://schemas.microsoft.com/office/powerpoint/2010/main" val="3644851575"/>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52090" fill="hold"/>
                                        <p:tgtEl>
                                          <p:spTgt spid="19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9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parallax2.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020395" y="573975"/>
            <a:ext cx="7103211" cy="3995556"/>
          </a:xfrm>
          <a:prstGeom prst="rect">
            <a:avLst/>
          </a:prstGeom>
          <a:ln w="12700">
            <a:miter lim="400000"/>
          </a:ln>
        </p:spPr>
      </p:pic>
      <p:grpSp>
        <p:nvGrpSpPr>
          <p:cNvPr id="205" name="Group 205"/>
          <p:cNvGrpSpPr/>
          <p:nvPr/>
        </p:nvGrpSpPr>
        <p:grpSpPr>
          <a:xfrm>
            <a:off x="5264525" y="510624"/>
            <a:ext cx="2439279" cy="852675"/>
            <a:chOff x="0" y="80668"/>
            <a:chExt cx="3469195" cy="1309504"/>
          </a:xfrm>
        </p:grpSpPr>
        <p:pic>
          <p:nvPicPr>
            <p:cNvPr id="201" name="Screen Shot 2017-08-07 at 11.59.54 PM.png"/>
            <p:cNvPicPr>
              <a:picLocks noChangeAspect="1"/>
            </p:cNvPicPr>
            <p:nvPr/>
          </p:nvPicPr>
          <p:blipFill>
            <a:blip r:embed="rId6">
              <a:extLst/>
            </a:blip>
            <a:srcRect l="15001" t="28752" b="10993"/>
            <a:stretch>
              <a:fillRect/>
            </a:stretch>
          </p:blipFill>
          <p:spPr>
            <a:xfrm>
              <a:off x="0" y="104598"/>
              <a:ext cx="3378791" cy="1285574"/>
            </a:xfrm>
            <a:prstGeom prst="rect">
              <a:avLst/>
            </a:prstGeom>
            <a:ln w="12700" cap="flat">
              <a:noFill/>
              <a:miter lim="400000"/>
            </a:ln>
            <a:effectLst/>
          </p:spPr>
        </p:pic>
        <p:sp>
          <p:nvSpPr>
            <p:cNvPr id="202" name="Shape 202"/>
            <p:cNvSpPr/>
            <p:nvPr/>
          </p:nvSpPr>
          <p:spPr>
            <a:xfrm>
              <a:off x="3047506" y="80668"/>
              <a:ext cx="328296" cy="486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latin typeface="Helvetica"/>
                  <a:ea typeface="Helvetica"/>
                  <a:cs typeface="Helvetica"/>
                  <a:sym typeface="Helvetica"/>
                </a:defRPr>
              </a:lvl1pPr>
            </a:lstStyle>
            <a:p>
              <a:pPr algn="ctr" defTabSz="307926" hangingPunct="0"/>
              <a:r>
                <a:rPr sz="1589">
                  <a:solidFill>
                    <a:srgbClr val="FFFFFF"/>
                  </a:solidFill>
                </a:rPr>
                <a:t>O</a:t>
              </a:r>
            </a:p>
          </p:txBody>
        </p:sp>
        <p:sp>
          <p:nvSpPr>
            <p:cNvPr id="203" name="Shape 203"/>
            <p:cNvSpPr/>
            <p:nvPr/>
          </p:nvSpPr>
          <p:spPr>
            <a:xfrm>
              <a:off x="3055486" y="701179"/>
              <a:ext cx="312338" cy="486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latin typeface="Helvetica"/>
                  <a:ea typeface="Helvetica"/>
                  <a:cs typeface="Helvetica"/>
                  <a:sym typeface="Helvetica"/>
                </a:defRPr>
              </a:lvl1pPr>
            </a:lstStyle>
            <a:p>
              <a:pPr algn="ctr" defTabSz="307926" hangingPunct="0"/>
              <a:r>
                <a:rPr sz="1589">
                  <a:solidFill>
                    <a:srgbClr val="FFFFFF"/>
                  </a:solidFill>
                </a:rPr>
                <a:t>A</a:t>
              </a:r>
            </a:p>
          </p:txBody>
        </p:sp>
        <p:sp>
          <p:nvSpPr>
            <p:cNvPr id="204" name="Shape 204"/>
            <p:cNvSpPr/>
            <p:nvPr/>
          </p:nvSpPr>
          <p:spPr>
            <a:xfrm>
              <a:off x="2954115" y="618894"/>
              <a:ext cx="515080" cy="1"/>
            </a:xfrm>
            <a:prstGeom prst="line">
              <a:avLst/>
            </a:prstGeom>
            <a:noFill/>
            <a:ln w="63500" cap="flat">
              <a:solidFill>
                <a:srgbClr val="FFFFFF"/>
              </a:solidFill>
              <a:prstDash val="solid"/>
              <a:miter lim="400000"/>
            </a:ln>
            <a:effectLst/>
          </p:spPr>
          <p:txBody>
            <a:bodyPr wrap="square" lIns="35719" tIns="35719" rIns="35719" bIns="35719" numCol="1" anchor="ctr">
              <a:noAutofit/>
            </a:bodyPr>
            <a:lstStyle/>
            <a:p>
              <a:pPr algn="ctr" defTabSz="307926" hangingPunct="0">
                <a:defRPr sz="2600"/>
              </a:pPr>
              <a:endParaRPr sz="1828">
                <a:solidFill>
                  <a:srgbClr val="FFFFFF"/>
                </a:solidFill>
                <a:latin typeface="Helvetica Light"/>
                <a:sym typeface="Helvetica Light"/>
              </a:endParaRPr>
            </a:p>
          </p:txBody>
        </p:sp>
      </p:grpSp>
      <p:grpSp>
        <p:nvGrpSpPr>
          <p:cNvPr id="210" name="Group 210"/>
          <p:cNvGrpSpPr/>
          <p:nvPr/>
        </p:nvGrpSpPr>
        <p:grpSpPr>
          <a:xfrm>
            <a:off x="5715483" y="1601767"/>
            <a:ext cx="1657923" cy="908102"/>
            <a:chOff x="1111263" y="98650"/>
            <a:chExt cx="2357932" cy="1291522"/>
          </a:xfrm>
        </p:grpSpPr>
        <p:pic>
          <p:nvPicPr>
            <p:cNvPr id="206" name="Screen Shot 2017-08-07 at 11.59.54 PM.png"/>
            <p:cNvPicPr>
              <a:picLocks noChangeAspect="1"/>
            </p:cNvPicPr>
            <p:nvPr/>
          </p:nvPicPr>
          <p:blipFill>
            <a:blip r:embed="rId6">
              <a:extLst/>
            </a:blip>
            <a:srcRect l="42956" t="28752" b="10993"/>
            <a:stretch>
              <a:fillRect/>
            </a:stretch>
          </p:blipFill>
          <p:spPr>
            <a:xfrm>
              <a:off x="1111263" y="104598"/>
              <a:ext cx="2267528" cy="1285574"/>
            </a:xfrm>
            <a:prstGeom prst="rect">
              <a:avLst/>
            </a:prstGeom>
            <a:ln w="12700" cap="flat">
              <a:noFill/>
              <a:miter lim="400000"/>
            </a:ln>
            <a:effectLst/>
          </p:spPr>
        </p:pic>
        <p:sp>
          <p:nvSpPr>
            <p:cNvPr id="207" name="Shape 207"/>
            <p:cNvSpPr/>
            <p:nvPr/>
          </p:nvSpPr>
          <p:spPr>
            <a:xfrm>
              <a:off x="3047507" y="98650"/>
              <a:ext cx="328295" cy="450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latin typeface="Helvetica"/>
                  <a:ea typeface="Helvetica"/>
                  <a:cs typeface="Helvetica"/>
                  <a:sym typeface="Helvetica"/>
                </a:defRPr>
              </a:lvl1pPr>
            </a:lstStyle>
            <a:p>
              <a:pPr algn="ctr" defTabSz="307926" hangingPunct="0"/>
              <a:r>
                <a:rPr sz="1589">
                  <a:solidFill>
                    <a:srgbClr val="FFFFFF"/>
                  </a:solidFill>
                </a:rPr>
                <a:t>O</a:t>
              </a:r>
            </a:p>
          </p:txBody>
        </p:sp>
        <p:sp>
          <p:nvSpPr>
            <p:cNvPr id="208" name="Shape 208"/>
            <p:cNvSpPr/>
            <p:nvPr/>
          </p:nvSpPr>
          <p:spPr>
            <a:xfrm>
              <a:off x="3055488" y="719159"/>
              <a:ext cx="312338" cy="450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latin typeface="Helvetica"/>
                  <a:ea typeface="Helvetica"/>
                  <a:cs typeface="Helvetica"/>
                  <a:sym typeface="Helvetica"/>
                </a:defRPr>
              </a:lvl1pPr>
            </a:lstStyle>
            <a:p>
              <a:pPr algn="ctr" defTabSz="307926" hangingPunct="0"/>
              <a:r>
                <a:rPr sz="1589">
                  <a:solidFill>
                    <a:srgbClr val="FFFFFF"/>
                  </a:solidFill>
                </a:rPr>
                <a:t>A</a:t>
              </a:r>
            </a:p>
          </p:txBody>
        </p:sp>
        <p:sp>
          <p:nvSpPr>
            <p:cNvPr id="209" name="Shape 209"/>
            <p:cNvSpPr/>
            <p:nvPr/>
          </p:nvSpPr>
          <p:spPr>
            <a:xfrm>
              <a:off x="2954115" y="618894"/>
              <a:ext cx="515080" cy="1"/>
            </a:xfrm>
            <a:prstGeom prst="line">
              <a:avLst/>
            </a:prstGeom>
            <a:noFill/>
            <a:ln w="63500" cap="flat">
              <a:solidFill>
                <a:srgbClr val="FFFFFF"/>
              </a:solidFill>
              <a:prstDash val="solid"/>
              <a:miter lim="400000"/>
            </a:ln>
            <a:effectLst/>
          </p:spPr>
          <p:txBody>
            <a:bodyPr wrap="square" lIns="35719" tIns="35719" rIns="35719" bIns="35719" numCol="1" anchor="ctr">
              <a:noAutofit/>
            </a:bodyPr>
            <a:lstStyle/>
            <a:p>
              <a:pPr algn="ctr" defTabSz="307926" hangingPunct="0">
                <a:defRPr sz="2600"/>
              </a:pPr>
              <a:endParaRPr sz="1828">
                <a:solidFill>
                  <a:srgbClr val="FFFFFF"/>
                </a:solidFill>
                <a:latin typeface="Helvetica Light"/>
                <a:sym typeface="Helvetica Light"/>
              </a:endParaRPr>
            </a:p>
          </p:txBody>
        </p:sp>
      </p:grpSp>
      <p:grpSp>
        <p:nvGrpSpPr>
          <p:cNvPr id="216" name="Group 216"/>
          <p:cNvGrpSpPr/>
          <p:nvPr/>
        </p:nvGrpSpPr>
        <p:grpSpPr>
          <a:xfrm>
            <a:off x="5984918" y="2652224"/>
            <a:ext cx="1237528" cy="964958"/>
            <a:chOff x="66069" y="98653"/>
            <a:chExt cx="1760037" cy="1372381"/>
          </a:xfrm>
        </p:grpSpPr>
        <p:pic>
          <p:nvPicPr>
            <p:cNvPr id="211" name="Screen Shot 2017-08-07 at 11.59.54 PM.png"/>
            <p:cNvPicPr>
              <a:picLocks noChangeAspect="1"/>
            </p:cNvPicPr>
            <p:nvPr/>
          </p:nvPicPr>
          <p:blipFill>
            <a:blip r:embed="rId6">
              <a:extLst/>
            </a:blip>
            <a:srcRect l="69127" t="28752" b="10993"/>
            <a:stretch>
              <a:fillRect/>
            </a:stretch>
          </p:blipFill>
          <p:spPr>
            <a:xfrm>
              <a:off x="481870" y="104598"/>
              <a:ext cx="1227229" cy="1285574"/>
            </a:xfrm>
            <a:prstGeom prst="rect">
              <a:avLst/>
            </a:prstGeom>
            <a:ln w="12700" cap="flat">
              <a:noFill/>
              <a:miter lim="400000"/>
            </a:ln>
            <a:effectLst/>
          </p:spPr>
        </p:pic>
        <p:sp>
          <p:nvSpPr>
            <p:cNvPr id="212" name="Shape 212"/>
            <p:cNvSpPr/>
            <p:nvPr/>
          </p:nvSpPr>
          <p:spPr>
            <a:xfrm>
              <a:off x="1377815" y="98653"/>
              <a:ext cx="328295" cy="4504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latin typeface="Helvetica"/>
                  <a:ea typeface="Helvetica"/>
                  <a:cs typeface="Helvetica"/>
                  <a:sym typeface="Helvetica"/>
                </a:defRPr>
              </a:lvl1pPr>
            </a:lstStyle>
            <a:p>
              <a:pPr algn="ctr" defTabSz="307926" hangingPunct="0"/>
              <a:r>
                <a:rPr sz="1589">
                  <a:solidFill>
                    <a:srgbClr val="FFFFFF"/>
                  </a:solidFill>
                </a:rPr>
                <a:t>O</a:t>
              </a:r>
            </a:p>
          </p:txBody>
        </p:sp>
        <p:sp>
          <p:nvSpPr>
            <p:cNvPr id="213" name="Shape 213"/>
            <p:cNvSpPr/>
            <p:nvPr/>
          </p:nvSpPr>
          <p:spPr>
            <a:xfrm>
              <a:off x="66069" y="393695"/>
              <a:ext cx="312338" cy="4504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latin typeface="Helvetica"/>
                  <a:ea typeface="Helvetica"/>
                  <a:cs typeface="Helvetica"/>
                  <a:sym typeface="Helvetica"/>
                </a:defRPr>
              </a:lvl1pPr>
            </a:lstStyle>
            <a:p>
              <a:pPr algn="ctr" defTabSz="307926" hangingPunct="0"/>
              <a:r>
                <a:rPr sz="1589">
                  <a:solidFill>
                    <a:srgbClr val="FFFFFF"/>
                  </a:solidFill>
                </a:rPr>
                <a:t>A</a:t>
              </a:r>
            </a:p>
          </p:txBody>
        </p:sp>
        <p:sp>
          <p:nvSpPr>
            <p:cNvPr id="214" name="Shape 214"/>
            <p:cNvSpPr/>
            <p:nvPr/>
          </p:nvSpPr>
          <p:spPr>
            <a:xfrm>
              <a:off x="1284423" y="618894"/>
              <a:ext cx="515080" cy="1"/>
            </a:xfrm>
            <a:prstGeom prst="line">
              <a:avLst/>
            </a:prstGeom>
            <a:noFill/>
            <a:ln w="63500" cap="flat">
              <a:solidFill>
                <a:srgbClr val="FFFFFF"/>
              </a:solidFill>
              <a:prstDash val="solid"/>
              <a:miter lim="400000"/>
            </a:ln>
            <a:effectLst/>
          </p:spPr>
          <p:txBody>
            <a:bodyPr wrap="square" lIns="35719" tIns="35719" rIns="35719" bIns="35719" numCol="1" anchor="ctr">
              <a:noAutofit/>
            </a:bodyPr>
            <a:lstStyle/>
            <a:p>
              <a:pPr algn="ctr" defTabSz="307926" hangingPunct="0">
                <a:defRPr sz="2600"/>
              </a:pPr>
              <a:endParaRPr sz="1828">
                <a:solidFill>
                  <a:srgbClr val="FFFFFF"/>
                </a:solidFill>
                <a:latin typeface="Helvetica Light"/>
                <a:sym typeface="Helvetica Light"/>
              </a:endParaRPr>
            </a:p>
          </p:txBody>
        </p:sp>
        <p:pic>
          <p:nvPicPr>
            <p:cNvPr id="215" name="Screen Shot 2017-08-07 at 11.59.54 PM.png"/>
            <p:cNvPicPr>
              <a:picLocks noChangeAspect="1"/>
            </p:cNvPicPr>
            <p:nvPr/>
          </p:nvPicPr>
          <p:blipFill>
            <a:blip r:embed="rId6">
              <a:extLst/>
            </a:blip>
            <a:srcRect l="47013" t="39036" r="38050" b="26604"/>
            <a:stretch>
              <a:fillRect/>
            </a:stretch>
          </p:blipFill>
          <p:spPr>
            <a:xfrm>
              <a:off x="1232400" y="737951"/>
              <a:ext cx="593706" cy="733083"/>
            </a:xfrm>
            <a:prstGeom prst="rect">
              <a:avLst/>
            </a:prstGeom>
            <a:ln w="12700" cap="flat">
              <a:noFill/>
              <a:miter lim="400000"/>
            </a:ln>
            <a:effectLst/>
          </p:spPr>
        </p:pic>
      </p:grpSp>
    </p:spTree>
    <p:extLst>
      <p:ext uri="{BB962C8B-B14F-4D97-AF65-F5344CB8AC3E}">
        <p14:creationId xmlns:p14="http://schemas.microsoft.com/office/powerpoint/2010/main" val="2332700851"/>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283333" fill="hold"/>
                                        <p:tgtEl>
                                          <p:spTgt spid="20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9" fill="hold" display="0">
                  <p:stCondLst>
                    <p:cond delay="indefinite"/>
                  </p:stCondLst>
                </p:cTn>
                <p:tgtEl>
                  <p:spTgt spid="200"/>
                </p:tgtEl>
              </p:cMediaNode>
            </p:video>
          </p:childTnLst>
        </p:cTn>
      </p:par>
    </p:tnLst>
    <p:bldLst>
      <p:bldP spid="205" grpId="0" animBg="1" advAuto="0"/>
      <p:bldP spid="210" grpId="0" animBg="1" advAuto="0"/>
      <p:bldP spid="216"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idx="4294967295"/>
          </p:nvPr>
        </p:nvSpPr>
        <p:spPr>
          <a:xfrm>
            <a:off x="687687" y="-31002"/>
            <a:ext cx="7804547" cy="1115625"/>
          </a:xfrm>
          <a:prstGeom prst="rect">
            <a:avLst/>
          </a:prstGeom>
        </p:spPr>
        <p:txBody>
          <a:bodyPr>
            <a:normAutofit/>
          </a:bodyPr>
          <a:lstStyle/>
          <a:p>
            <a:r>
              <a:rPr sz="4800" dirty="0">
                <a:latin typeface="Arial" panose="020B0604020202020204" pitchFamily="34" charset="0"/>
                <a:cs typeface="Arial" panose="020B0604020202020204" pitchFamily="34" charset="0"/>
              </a:rPr>
              <a:t>Using Parallax</a:t>
            </a:r>
          </a:p>
        </p:txBody>
      </p:sp>
      <p:sp>
        <p:nvSpPr>
          <p:cNvPr id="221" name="Shape 221"/>
          <p:cNvSpPr/>
          <p:nvPr/>
        </p:nvSpPr>
        <p:spPr>
          <a:xfrm>
            <a:off x="467434" y="1957228"/>
            <a:ext cx="3975448" cy="62382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5100" b="1">
                <a:latin typeface="Helvetica"/>
                <a:ea typeface="Helvetica"/>
                <a:cs typeface="Helvetica"/>
                <a:sym typeface="Helvetica"/>
              </a:defRPr>
            </a:lvl1pPr>
          </a:lstStyle>
          <a:p>
            <a:pPr algn="ctr" defTabSz="307926" hangingPunct="0"/>
            <a:r>
              <a:rPr sz="3585" dirty="0">
                <a:solidFill>
                  <a:srgbClr val="FFFFFF"/>
                </a:solidFill>
              </a:rPr>
              <a:t>Distance to Star =</a:t>
            </a:r>
          </a:p>
        </p:txBody>
      </p:sp>
      <p:sp>
        <p:nvSpPr>
          <p:cNvPr id="222" name="Shape 222"/>
          <p:cNvSpPr/>
          <p:nvPr/>
        </p:nvSpPr>
        <p:spPr>
          <a:xfrm>
            <a:off x="4855527" y="1536852"/>
            <a:ext cx="3550653" cy="62382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5100" b="1">
                <a:latin typeface="Helvetica"/>
                <a:ea typeface="Helvetica"/>
                <a:cs typeface="Helvetica"/>
                <a:sym typeface="Helvetica"/>
              </a:defRPr>
            </a:lvl1pPr>
          </a:lstStyle>
          <a:p>
            <a:pPr algn="ctr" defTabSz="307926" hangingPunct="0"/>
            <a:r>
              <a:rPr sz="3585">
                <a:solidFill>
                  <a:srgbClr val="FFFFFF"/>
                </a:solidFill>
              </a:rPr>
              <a:t>Distance to Sun</a:t>
            </a:r>
          </a:p>
        </p:txBody>
      </p:sp>
      <p:sp>
        <p:nvSpPr>
          <p:cNvPr id="223" name="Shape 223"/>
          <p:cNvSpPr/>
          <p:nvPr/>
        </p:nvSpPr>
        <p:spPr>
          <a:xfrm>
            <a:off x="4787333" y="2322719"/>
            <a:ext cx="3704901" cy="2"/>
          </a:xfrm>
          <a:prstGeom prst="line">
            <a:avLst/>
          </a:prstGeom>
          <a:ln w="63500">
            <a:solidFill>
              <a:srgbClr val="FFFFFF"/>
            </a:solidFill>
            <a:miter lim="400000"/>
          </a:ln>
        </p:spPr>
        <p:txBody>
          <a:bodyPr lIns="35719" tIns="35719" rIns="35719" bIns="35719" anchor="ctr"/>
          <a:lstStyle/>
          <a:p>
            <a:pPr algn="ctr" defTabSz="307926" hangingPunct="0">
              <a:defRPr sz="2600"/>
            </a:pPr>
            <a:endParaRPr sz="1828">
              <a:solidFill>
                <a:srgbClr val="FFFFFF"/>
              </a:solidFill>
              <a:latin typeface="Helvetica Light"/>
              <a:sym typeface="Helvetica Light"/>
            </a:endParaRPr>
          </a:p>
        </p:txBody>
      </p:sp>
      <p:sp>
        <p:nvSpPr>
          <p:cNvPr id="224" name="Shape 224"/>
          <p:cNvSpPr/>
          <p:nvPr/>
        </p:nvSpPr>
        <p:spPr>
          <a:xfrm>
            <a:off x="5016740" y="2475829"/>
            <a:ext cx="3246082" cy="62382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5100" b="1">
                <a:latin typeface="Helvetica"/>
                <a:ea typeface="Helvetica"/>
                <a:cs typeface="Helvetica"/>
                <a:sym typeface="Helvetica"/>
              </a:defRPr>
            </a:lvl1pPr>
          </a:lstStyle>
          <a:p>
            <a:pPr algn="ctr" defTabSz="307926" hangingPunct="0"/>
            <a:r>
              <a:rPr sz="3585">
                <a:solidFill>
                  <a:srgbClr val="FFFFFF"/>
                </a:solidFill>
              </a:rPr>
              <a:t>Parallax Angle</a:t>
            </a:r>
          </a:p>
        </p:txBody>
      </p:sp>
      <p:grpSp>
        <p:nvGrpSpPr>
          <p:cNvPr id="229" name="Group 229"/>
          <p:cNvGrpSpPr/>
          <p:nvPr/>
        </p:nvGrpSpPr>
        <p:grpSpPr>
          <a:xfrm>
            <a:off x="3247561" y="3522637"/>
            <a:ext cx="2685295" cy="1339563"/>
            <a:chOff x="2393" y="-5459"/>
            <a:chExt cx="3819082" cy="1905153"/>
          </a:xfrm>
        </p:grpSpPr>
        <p:sp>
          <p:nvSpPr>
            <p:cNvPr id="225" name="Shape 225"/>
            <p:cNvSpPr/>
            <p:nvPr/>
          </p:nvSpPr>
          <p:spPr>
            <a:xfrm>
              <a:off x="2393" y="516209"/>
              <a:ext cx="964367" cy="887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5100" b="1" i="1">
                  <a:solidFill>
                    <a:srgbClr val="A6AAA8"/>
                  </a:solidFill>
                  <a:latin typeface="Times"/>
                  <a:ea typeface="Times"/>
                  <a:cs typeface="Times"/>
                  <a:sym typeface="Times"/>
                </a:defRPr>
              </a:lvl1pPr>
            </a:lstStyle>
            <a:p>
              <a:pPr algn="ctr" defTabSz="307926" hangingPunct="0"/>
              <a:r>
                <a:rPr sz="3585"/>
                <a:t>d =</a:t>
              </a:r>
            </a:p>
          </p:txBody>
        </p:sp>
        <p:sp>
          <p:nvSpPr>
            <p:cNvPr id="226" name="Shape 226"/>
            <p:cNvSpPr/>
            <p:nvPr/>
          </p:nvSpPr>
          <p:spPr>
            <a:xfrm>
              <a:off x="1880440" y="-5459"/>
              <a:ext cx="1500126" cy="887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5100" b="1" i="1">
                  <a:solidFill>
                    <a:srgbClr val="A6AAA8"/>
                  </a:solidFill>
                  <a:latin typeface="Times"/>
                  <a:ea typeface="Times"/>
                  <a:cs typeface="Times"/>
                  <a:sym typeface="Times"/>
                </a:defRPr>
              </a:lvl1pPr>
            </a:lstStyle>
            <a:p>
              <a:pPr algn="ctr" defTabSz="307926" hangingPunct="0"/>
              <a:r>
                <a:rPr sz="3585" dirty="0"/>
                <a:t>1 AU</a:t>
              </a:r>
            </a:p>
          </p:txBody>
        </p:sp>
        <p:sp>
          <p:nvSpPr>
            <p:cNvPr id="227" name="Shape 227"/>
            <p:cNvSpPr/>
            <p:nvPr/>
          </p:nvSpPr>
          <p:spPr>
            <a:xfrm>
              <a:off x="1464923" y="1036016"/>
              <a:ext cx="2356552" cy="1"/>
            </a:xfrm>
            <a:prstGeom prst="line">
              <a:avLst/>
            </a:prstGeom>
            <a:noFill/>
            <a:ln w="63500" cap="flat">
              <a:solidFill>
                <a:srgbClr val="A6AAA8"/>
              </a:solidFill>
              <a:prstDash val="solid"/>
              <a:miter lim="400000"/>
            </a:ln>
            <a:effectLst/>
          </p:spPr>
          <p:txBody>
            <a:bodyPr wrap="square" lIns="35719" tIns="35719" rIns="35719" bIns="35719" numCol="1" anchor="ctr">
              <a:noAutofit/>
            </a:bodyPr>
            <a:lstStyle/>
            <a:p>
              <a:pPr algn="ctr" defTabSz="307926" hangingPunct="0">
                <a:defRPr sz="2600"/>
              </a:pPr>
              <a:endParaRPr sz="1828">
                <a:solidFill>
                  <a:srgbClr val="FFFFFF"/>
                </a:solidFill>
                <a:latin typeface="Helvetica Light"/>
                <a:sym typeface="Helvetica Light"/>
              </a:endParaRPr>
            </a:p>
          </p:txBody>
        </p:sp>
        <p:sp>
          <p:nvSpPr>
            <p:cNvPr id="228" name="Shape 228"/>
            <p:cNvSpPr/>
            <p:nvPr/>
          </p:nvSpPr>
          <p:spPr>
            <a:xfrm>
              <a:off x="2428895" y="1012477"/>
              <a:ext cx="428609" cy="8872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5100" b="1" i="1">
                  <a:solidFill>
                    <a:srgbClr val="A6AAA8"/>
                  </a:solidFill>
                  <a:latin typeface="Times"/>
                  <a:ea typeface="Times"/>
                  <a:cs typeface="Times"/>
                  <a:sym typeface="Times"/>
                </a:defRPr>
              </a:lvl1pPr>
            </a:lstStyle>
            <a:p>
              <a:pPr algn="ctr" defTabSz="307926" hangingPunct="0"/>
              <a:r>
                <a:rPr sz="3585"/>
                <a:t>p</a:t>
              </a:r>
            </a:p>
          </p:txBody>
        </p:sp>
      </p:grpSp>
    </p:spTree>
    <p:extLst>
      <p:ext uri="{BB962C8B-B14F-4D97-AF65-F5344CB8AC3E}">
        <p14:creationId xmlns:p14="http://schemas.microsoft.com/office/powerpoint/2010/main" val="4199356320"/>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advAuto="0"/>
      <p:bldP spid="229"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509550" y="1423875"/>
            <a:ext cx="8124900" cy="1798200"/>
          </a:xfrm>
          <a:prstGeom prst="rect">
            <a:avLst/>
          </a:prstGeom>
        </p:spPr>
        <p:txBody>
          <a:bodyPr wrap="square" lIns="91425" tIns="91425" rIns="91425" bIns="91425" anchor="ctr" anchorCtr="0">
            <a:noAutofit/>
          </a:bodyPr>
          <a:lstStyle/>
          <a:p>
            <a:pPr lvl="0"/>
            <a:r>
              <a:rPr lang="en-US" sz="6000" dirty="0"/>
              <a:t>Review</a:t>
            </a:r>
            <a:endParaRPr lang="en" sz="4000" dirty="0"/>
          </a:p>
        </p:txBody>
      </p:sp>
    </p:spTree>
    <p:extLst>
      <p:ext uri="{BB962C8B-B14F-4D97-AF65-F5344CB8AC3E}">
        <p14:creationId xmlns:p14="http://schemas.microsoft.com/office/powerpoint/2010/main" val="3592832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a:xfrm>
            <a:off x="892971" y="-8058"/>
            <a:ext cx="7358062" cy="5036416"/>
          </a:xfrm>
          <a:prstGeom prst="rect">
            <a:avLst/>
          </a:prstGeom>
        </p:spPr>
        <p:txBody>
          <a:bodyPr>
            <a:normAutofit/>
          </a:bodyPr>
          <a:lstStyle/>
          <a:p>
            <a:r>
              <a:rPr sz="3600" dirty="0">
                <a:latin typeface="Arial" panose="020B0604020202020204" pitchFamily="34" charset="0"/>
                <a:cs typeface="Arial" panose="020B0604020202020204" pitchFamily="34" charset="0"/>
              </a:rPr>
              <a:t>Parallax allows</a:t>
            </a:r>
            <a:r>
              <a:rPr lang="en-US" sz="3600" dirty="0">
                <a:latin typeface="Arial" panose="020B0604020202020204" pitchFamily="34" charset="0"/>
                <a:cs typeface="Arial" panose="020B0604020202020204" pitchFamily="34" charset="0"/>
              </a:rPr>
              <a:t> us</a:t>
            </a:r>
            <a:r>
              <a:rPr sz="3600" dirty="0">
                <a:latin typeface="Arial" panose="020B0604020202020204" pitchFamily="34" charset="0"/>
                <a:cs typeface="Arial" panose="020B0604020202020204" pitchFamily="34" charset="0"/>
              </a:rPr>
              <a:t> to find out how far a star is, without knowing </a:t>
            </a:r>
            <a:br>
              <a:rPr sz="3600" dirty="0">
                <a:latin typeface="Arial" panose="020B0604020202020204" pitchFamily="34" charset="0"/>
                <a:cs typeface="Arial" panose="020B0604020202020204" pitchFamily="34" charset="0"/>
              </a:rPr>
            </a:br>
            <a:r>
              <a:rPr sz="3600" dirty="0">
                <a:latin typeface="Arial" panose="020B0604020202020204" pitchFamily="34" charset="0"/>
                <a:cs typeface="Arial" panose="020B0604020202020204" pitchFamily="34" charset="0"/>
              </a:rPr>
              <a:t>its brightness!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918780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xfrm>
            <a:off x="669727" y="-151822"/>
            <a:ext cx="7804547" cy="1518047"/>
          </a:xfrm>
          <a:prstGeom prst="rect">
            <a:avLst/>
          </a:prstGeom>
        </p:spPr>
        <p:txBody>
          <a:bodyPr>
            <a:normAutofit/>
          </a:bodyPr>
          <a:lstStyle/>
          <a:p>
            <a:r>
              <a:rPr sz="5400" dirty="0">
                <a:latin typeface="Arial" panose="020B0604020202020204" pitchFamily="34" charset="0"/>
                <a:cs typeface="Arial" panose="020B0604020202020204" pitchFamily="34" charset="0"/>
              </a:rPr>
              <a:t>We Learned…</a:t>
            </a:r>
          </a:p>
        </p:txBody>
      </p:sp>
      <p:sp>
        <p:nvSpPr>
          <p:cNvPr id="238" name="Shape 238"/>
          <p:cNvSpPr>
            <a:spLocks noGrp="1"/>
          </p:cNvSpPr>
          <p:nvPr>
            <p:ph type="body" idx="1"/>
          </p:nvPr>
        </p:nvSpPr>
        <p:spPr>
          <a:xfrm>
            <a:off x="669727" y="723307"/>
            <a:ext cx="7804547" cy="4851589"/>
          </a:xfrm>
          <a:prstGeom prst="rect">
            <a:avLst/>
          </a:prstGeom>
        </p:spPr>
        <p:txBody>
          <a:bodyPr>
            <a:normAutofit fontScale="70000" lnSpcReduction="20000"/>
          </a:bodyPr>
          <a:lstStyle/>
          <a:p>
            <a:pPr marL="287503" indent="-287503" defTabSz="377860">
              <a:spcBef>
                <a:spcPts val="2672"/>
              </a:spcBef>
              <a:defRPr sz="3496"/>
            </a:pPr>
            <a:r>
              <a:rPr dirty="0">
                <a:latin typeface="Arial" panose="020B0604020202020204" pitchFamily="34" charset="0"/>
                <a:cs typeface="Arial" panose="020B0604020202020204" pitchFamily="34" charset="0"/>
              </a:rPr>
              <a:t>Nearby stars appear to move when compared to faraway stars because of our orbit around the sun.</a:t>
            </a:r>
          </a:p>
          <a:p>
            <a:pPr marL="287503" indent="-287503" defTabSz="377860">
              <a:spcBef>
                <a:spcPts val="2672"/>
              </a:spcBef>
              <a:defRPr sz="3496"/>
            </a:pPr>
            <a:r>
              <a:rPr dirty="0">
                <a:latin typeface="Arial" panose="020B0604020202020204" pitchFamily="34" charset="0"/>
                <a:cs typeface="Arial" panose="020B0604020202020204" pitchFamily="34" charset="0"/>
              </a:rPr>
              <a:t>Using right triangle relationships, we can figure out </a:t>
            </a:r>
            <a:br>
              <a:rPr dirty="0">
                <a:latin typeface="Arial" panose="020B0604020202020204" pitchFamily="34" charset="0"/>
                <a:cs typeface="Arial" panose="020B0604020202020204" pitchFamily="34" charset="0"/>
              </a:rPr>
            </a:br>
            <a:r>
              <a:rPr dirty="0">
                <a:latin typeface="Arial" panose="020B0604020202020204" pitchFamily="34" charset="0"/>
                <a:cs typeface="Arial" panose="020B0604020202020204" pitchFamily="34" charset="0"/>
              </a:rPr>
              <a:t>the length of a side with only an angle and another side.</a:t>
            </a:r>
          </a:p>
          <a:p>
            <a:pPr marL="287503" indent="-287503" defTabSz="377860">
              <a:spcBef>
                <a:spcPts val="2672"/>
              </a:spcBef>
              <a:defRPr sz="3496"/>
            </a:pPr>
            <a:r>
              <a:rPr dirty="0">
                <a:latin typeface="Arial" panose="020B0604020202020204" pitchFamily="34" charset="0"/>
                <a:cs typeface="Arial" panose="020B0604020202020204" pitchFamily="34" charset="0"/>
              </a:rPr>
              <a:t>We can create a right triangle between us, the sun and a star to calculate the parallax distance of a star.</a:t>
            </a:r>
          </a:p>
          <a:p>
            <a:pPr marL="287503" indent="-287503" defTabSz="377860">
              <a:spcBef>
                <a:spcPts val="2672"/>
              </a:spcBef>
              <a:defRPr sz="3496"/>
            </a:pPr>
            <a:r>
              <a:rPr dirty="0">
                <a:latin typeface="Arial" panose="020B0604020202020204" pitchFamily="34" charset="0"/>
                <a:cs typeface="Arial" panose="020B0604020202020204" pitchFamily="34" charset="0"/>
              </a:rPr>
              <a:t>The “motion” of nearby stars allows us to calculate distances using parallax regardless of brightness!</a:t>
            </a:r>
          </a:p>
        </p:txBody>
      </p:sp>
    </p:spTree>
    <p:extLst>
      <p:ext uri="{BB962C8B-B14F-4D97-AF65-F5344CB8AC3E}">
        <p14:creationId xmlns:p14="http://schemas.microsoft.com/office/powerpoint/2010/main" val="396101820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image2hubble.jpg"/>
          <p:cNvPicPr>
            <a:picLocks noChangeAspect="1"/>
          </p:cNvPicPr>
          <p:nvPr/>
        </p:nvPicPr>
        <p:blipFill>
          <a:blip r:embed="rId3">
            <a:extLst/>
          </a:blip>
          <a:stretch>
            <a:fillRect/>
          </a:stretch>
        </p:blipFill>
        <p:spPr>
          <a:xfrm>
            <a:off x="1989569" y="79"/>
            <a:ext cx="5164863" cy="5143343"/>
          </a:xfrm>
          <a:prstGeom prst="rect">
            <a:avLst/>
          </a:prstGeom>
          <a:ln w="12700">
            <a:miter lim="400000"/>
          </a:ln>
        </p:spPr>
      </p:pic>
    </p:spTree>
    <p:extLst>
      <p:ext uri="{BB962C8B-B14F-4D97-AF65-F5344CB8AC3E}">
        <p14:creationId xmlns:p14="http://schemas.microsoft.com/office/powerpoint/2010/main" val="42619125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a:xfrm>
            <a:off x="892971" y="-8058"/>
            <a:ext cx="7358062" cy="5036416"/>
          </a:xfrm>
          <a:prstGeom prst="rect">
            <a:avLst/>
          </a:prstGeom>
        </p:spPr>
        <p:txBody>
          <a:bodyPr>
            <a:noAutofit/>
          </a:bodyPr>
          <a:lstStyle>
            <a:lvl1pPr defTabSz="578358">
              <a:defRPr sz="7919"/>
            </a:lvl1pPr>
          </a:lstStyle>
          <a:p>
            <a:r>
              <a:rPr sz="4400" dirty="0">
                <a:latin typeface="Arial" panose="020B0604020202020204" pitchFamily="34" charset="0"/>
                <a:cs typeface="Arial" panose="020B0604020202020204" pitchFamily="34" charset="0"/>
              </a:rPr>
              <a:t>Now that we know the distances to nearby stars, what do you think that will tell us about their brightness?</a:t>
            </a:r>
          </a:p>
        </p:txBody>
      </p:sp>
    </p:spTree>
    <p:extLst>
      <p:ext uri="{BB962C8B-B14F-4D97-AF65-F5344CB8AC3E}">
        <p14:creationId xmlns:p14="http://schemas.microsoft.com/office/powerpoint/2010/main" val="159075579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79931"/>
            <a:ext cx="9144000" cy="1518047"/>
          </a:xfrm>
        </p:spPr>
        <p:txBody>
          <a:bodyPr>
            <a:noAutofit/>
          </a:bodyPr>
          <a:lstStyle/>
          <a:p>
            <a:r>
              <a:rPr lang="en-US" sz="3796" b="1" dirty="0">
                <a:solidFill>
                  <a:srgbClr val="CC590C"/>
                </a:solidFill>
                <a:latin typeface="Arial" panose="020B0604020202020204" pitchFamily="34" charset="0"/>
                <a:cs typeface="Arial" panose="020B0604020202020204" pitchFamily="34" charset="0"/>
              </a:rPr>
              <a:t>What can you do with Python?</a:t>
            </a:r>
          </a:p>
        </p:txBody>
      </p:sp>
      <p:sp>
        <p:nvSpPr>
          <p:cNvPr id="3" name="Rectangle 2"/>
          <p:cNvSpPr/>
          <p:nvPr/>
        </p:nvSpPr>
        <p:spPr>
          <a:xfrm>
            <a:off x="1005983" y="1359061"/>
            <a:ext cx="5923416" cy="395173"/>
          </a:xfrm>
          <a:prstGeom prst="rect">
            <a:avLst/>
          </a:prstGeom>
        </p:spPr>
        <p:txBody>
          <a:bodyPr wrap="none">
            <a:spAutoFit/>
          </a:bodyPr>
          <a:lstStyle/>
          <a:p>
            <a:pPr algn="ctr" defTabSz="307926" hangingPunct="0"/>
            <a:r>
              <a:rPr lang="en-US" sz="1968" dirty="0">
                <a:latin typeface="Arial" panose="020B0604020202020204" pitchFamily="34" charset="0"/>
                <a:cs typeface="Arial" panose="020B0604020202020204" pitchFamily="34" charset="0"/>
                <a:sym typeface="Helvetica Light"/>
                <a:hlinkClick r:id="rId3"/>
              </a:rPr>
              <a:t>https://www.youtube.com/watch?v=oXagLBxWL44</a:t>
            </a:r>
            <a:r>
              <a:rPr lang="en-US" sz="1968" dirty="0">
                <a:latin typeface="Arial" panose="020B0604020202020204" pitchFamily="34" charset="0"/>
                <a:cs typeface="Arial" panose="020B0604020202020204" pitchFamily="34" charset="0"/>
                <a:sym typeface="Helvetica Light"/>
              </a:rPr>
              <a:t> </a:t>
            </a:r>
          </a:p>
        </p:txBody>
      </p:sp>
    </p:spTree>
    <p:extLst>
      <p:ext uri="{BB962C8B-B14F-4D97-AF65-F5344CB8AC3E}">
        <p14:creationId xmlns:p14="http://schemas.microsoft.com/office/powerpoint/2010/main" val="225815871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509550" y="1423875"/>
            <a:ext cx="8124900" cy="1798200"/>
          </a:xfrm>
          <a:prstGeom prst="rect">
            <a:avLst/>
          </a:prstGeom>
        </p:spPr>
        <p:txBody>
          <a:bodyPr wrap="square" lIns="91425" tIns="91425" rIns="91425" bIns="91425" anchor="ctr" anchorCtr="0">
            <a:noAutofit/>
          </a:bodyPr>
          <a:lstStyle/>
          <a:p>
            <a:pPr lvl="0"/>
            <a:r>
              <a:rPr lang="en-US" sz="6000" dirty="0"/>
              <a:t>Exit Tickets</a:t>
            </a:r>
            <a:endParaRPr lang="en" sz="4000" dirty="0"/>
          </a:p>
        </p:txBody>
      </p:sp>
    </p:spTree>
    <p:extLst>
      <p:ext uri="{BB962C8B-B14F-4D97-AF65-F5344CB8AC3E}">
        <p14:creationId xmlns:p14="http://schemas.microsoft.com/office/powerpoint/2010/main" val="1293526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711200" y="-13231"/>
            <a:ext cx="7623569" cy="5086350"/>
          </a:xfrm>
          <a:prstGeom prst="rect">
            <a:avLst/>
          </a:prstGeom>
        </p:spPr>
      </p:pic>
    </p:spTree>
    <p:extLst>
      <p:ext uri="{BB962C8B-B14F-4D97-AF65-F5344CB8AC3E}">
        <p14:creationId xmlns:p14="http://schemas.microsoft.com/office/powerpoint/2010/main" val="29769147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3B1B6BF-C285-2649-9B5A-DC07EB4F45DF}"/>
              </a:ext>
            </a:extLst>
          </p:cNvPr>
          <p:cNvPicPr>
            <a:picLocks noChangeAspect="1"/>
          </p:cNvPicPr>
          <p:nvPr/>
        </p:nvPicPr>
        <p:blipFill>
          <a:blip r:embed="rId2"/>
          <a:stretch>
            <a:fillRect/>
          </a:stretch>
        </p:blipFill>
        <p:spPr>
          <a:xfrm>
            <a:off x="4606286" y="936028"/>
            <a:ext cx="4146528" cy="3109896"/>
          </a:xfrm>
          <a:prstGeom prst="rect">
            <a:avLst/>
          </a:prstGeom>
        </p:spPr>
      </p:pic>
      <p:pic>
        <p:nvPicPr>
          <p:cNvPr id="3" name="Picture 2">
            <a:extLst>
              <a:ext uri="{FF2B5EF4-FFF2-40B4-BE49-F238E27FC236}">
                <a16:creationId xmlns:a16="http://schemas.microsoft.com/office/drawing/2014/main" xmlns="" id="{03B1D429-8796-8D4D-B31A-E87742D0E6AF}"/>
              </a:ext>
            </a:extLst>
          </p:cNvPr>
          <p:cNvPicPr>
            <a:picLocks noChangeAspect="1"/>
          </p:cNvPicPr>
          <p:nvPr/>
        </p:nvPicPr>
        <p:blipFill>
          <a:blip r:embed="rId3"/>
          <a:stretch>
            <a:fillRect/>
          </a:stretch>
        </p:blipFill>
        <p:spPr>
          <a:xfrm>
            <a:off x="418790" y="936027"/>
            <a:ext cx="3887369" cy="3109894"/>
          </a:xfrm>
          <a:prstGeom prst="rect">
            <a:avLst/>
          </a:prstGeom>
        </p:spPr>
      </p:pic>
    </p:spTree>
    <p:extLst>
      <p:ext uri="{BB962C8B-B14F-4D97-AF65-F5344CB8AC3E}">
        <p14:creationId xmlns:p14="http://schemas.microsoft.com/office/powerpoint/2010/main" val="17058461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title"/>
          </p:nvPr>
        </p:nvSpPr>
        <p:spPr>
          <a:xfrm>
            <a:off x="892971" y="-8058"/>
            <a:ext cx="7358062" cy="5036416"/>
          </a:xfrm>
          <a:prstGeom prst="rect">
            <a:avLst/>
          </a:prstGeom>
        </p:spPr>
        <p:txBody>
          <a:bodyPr>
            <a:normAutofit/>
          </a:bodyPr>
          <a:lstStyle/>
          <a:p>
            <a:r>
              <a:rPr lang="en-US" sz="5400" dirty="0">
                <a:latin typeface="Arial" panose="020B0604020202020204" pitchFamily="34" charset="0"/>
                <a:cs typeface="Arial" panose="020B0604020202020204" pitchFamily="34" charset="0"/>
              </a:rPr>
              <a:t>How does it work?</a:t>
            </a:r>
            <a:endParaRPr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159992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9" name="Screen Shot 2017-08-07 at 10.47.24 PM.png"/>
          <p:cNvPicPr>
            <a:picLocks noChangeAspect="1"/>
          </p:cNvPicPr>
          <p:nvPr/>
        </p:nvPicPr>
        <p:blipFill>
          <a:blip r:embed="rId3">
            <a:extLst/>
          </a:blip>
          <a:stretch>
            <a:fillRect/>
          </a:stretch>
        </p:blipFill>
        <p:spPr>
          <a:xfrm>
            <a:off x="1489394" y="469173"/>
            <a:ext cx="6545246" cy="3235350"/>
          </a:xfrm>
          <a:prstGeom prst="rect">
            <a:avLst/>
          </a:prstGeom>
          <a:ln w="12700">
            <a:miter lim="400000"/>
          </a:ln>
        </p:spPr>
      </p:pic>
      <p:sp>
        <p:nvSpPr>
          <p:cNvPr id="160" name="Shape 160"/>
          <p:cNvSpPr/>
          <p:nvPr/>
        </p:nvSpPr>
        <p:spPr>
          <a:xfrm>
            <a:off x="6743283" y="2402177"/>
            <a:ext cx="674823" cy="674823"/>
          </a:xfrm>
          <a:prstGeom prst="rect">
            <a:avLst/>
          </a:prstGeom>
          <a:blipFill>
            <a:blip r:embed="rId4"/>
          </a:blipFill>
          <a:ln w="139700">
            <a:solidFill>
              <a:srgbClr val="000000"/>
            </a:solidFill>
            <a:miter lim="400000"/>
          </a:ln>
        </p:spPr>
        <p:txBody>
          <a:bodyPr lIns="35719" tIns="35719" rIns="35719" bIns="35719" anchor="ctr"/>
          <a:lstStyle/>
          <a:p>
            <a:pPr algn="ctr" defTabSz="307926" hangingPunct="0">
              <a:defRPr sz="2600"/>
            </a:pPr>
            <a:endParaRPr sz="1828">
              <a:solidFill>
                <a:srgbClr val="FFFFFF"/>
              </a:solidFill>
              <a:latin typeface="Helvetica Light"/>
              <a:sym typeface="Helvetica Light"/>
            </a:endParaRPr>
          </a:p>
        </p:txBody>
      </p:sp>
      <p:sp>
        <p:nvSpPr>
          <p:cNvPr id="161" name="Shape 161"/>
          <p:cNvSpPr>
            <a:spLocks noGrp="1"/>
          </p:cNvSpPr>
          <p:nvPr>
            <p:ph type="title" idx="4294967295"/>
          </p:nvPr>
        </p:nvSpPr>
        <p:spPr>
          <a:xfrm>
            <a:off x="669727" y="-241305"/>
            <a:ext cx="7804547" cy="1115625"/>
          </a:xfrm>
          <a:prstGeom prst="rect">
            <a:avLst/>
          </a:prstGeom>
        </p:spPr>
        <p:txBody>
          <a:bodyPr>
            <a:normAutofit/>
          </a:bodyPr>
          <a:lstStyle>
            <a:lvl1pPr defTabSz="508254">
              <a:defRPr sz="6960">
                <a:solidFill>
                  <a:srgbClr val="000000"/>
                </a:solidFill>
              </a:defRPr>
            </a:lvl1pPr>
          </a:lstStyle>
          <a:p>
            <a:r>
              <a:rPr sz="3200" dirty="0">
                <a:latin typeface="Arial" panose="020B0604020202020204" pitchFamily="34" charset="0"/>
                <a:cs typeface="Arial" panose="020B0604020202020204" pitchFamily="34" charset="0"/>
              </a:rPr>
              <a:t>Right Triangle Relationships</a:t>
            </a:r>
          </a:p>
        </p:txBody>
      </p:sp>
      <p:grpSp>
        <p:nvGrpSpPr>
          <p:cNvPr id="165" name="Group 165"/>
          <p:cNvGrpSpPr/>
          <p:nvPr/>
        </p:nvGrpSpPr>
        <p:grpSpPr>
          <a:xfrm>
            <a:off x="3585226" y="1446713"/>
            <a:ext cx="4417558" cy="2182709"/>
            <a:chOff x="846111" y="787526"/>
            <a:chExt cx="6282747" cy="3104295"/>
          </a:xfrm>
        </p:grpSpPr>
        <p:sp>
          <p:nvSpPr>
            <p:cNvPr id="162" name="Shape 162"/>
            <p:cNvSpPr/>
            <p:nvPr/>
          </p:nvSpPr>
          <p:spPr>
            <a:xfrm>
              <a:off x="1407123" y="3441418"/>
              <a:ext cx="1684792" cy="450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FF36BA"/>
                  </a:solidFill>
                  <a:latin typeface="Helvetica"/>
                  <a:ea typeface="Helvetica"/>
                  <a:cs typeface="Helvetica"/>
                  <a:sym typeface="Helvetica"/>
                </a:defRPr>
              </a:lvl1pPr>
            </a:lstStyle>
            <a:p>
              <a:pPr algn="ctr" defTabSz="307926" hangingPunct="0"/>
              <a:r>
                <a:rPr lang="en-US" sz="1589" dirty="0">
                  <a:solidFill>
                    <a:srgbClr val="E6327A"/>
                  </a:solidFill>
                </a:rPr>
                <a:t>ADJACENT</a:t>
              </a:r>
              <a:endParaRPr sz="1589" dirty="0">
                <a:solidFill>
                  <a:srgbClr val="E6327A"/>
                </a:solidFill>
              </a:endParaRPr>
            </a:p>
          </p:txBody>
        </p:sp>
        <p:sp>
          <p:nvSpPr>
            <p:cNvPr id="163" name="Shape 163"/>
            <p:cNvSpPr/>
            <p:nvPr/>
          </p:nvSpPr>
          <p:spPr>
            <a:xfrm rot="20220000">
              <a:off x="846111" y="864830"/>
              <a:ext cx="2104281" cy="450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7B219F"/>
                  </a:solidFill>
                  <a:latin typeface="Helvetica"/>
                  <a:ea typeface="Helvetica"/>
                  <a:cs typeface="Helvetica"/>
                  <a:sym typeface="Helvetica"/>
                </a:defRPr>
              </a:lvl1pPr>
            </a:lstStyle>
            <a:p>
              <a:pPr algn="ctr" defTabSz="307926" hangingPunct="0"/>
              <a:r>
                <a:rPr sz="1589" dirty="0"/>
                <a:t>HYPOTENUSE</a:t>
              </a:r>
            </a:p>
          </p:txBody>
        </p:sp>
        <p:sp>
          <p:nvSpPr>
            <p:cNvPr id="164" name="Shape 164"/>
            <p:cNvSpPr/>
            <p:nvPr/>
          </p:nvSpPr>
          <p:spPr>
            <a:xfrm rot="5400000">
              <a:off x="6110277" y="1355704"/>
              <a:ext cx="1586759" cy="450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329520"/>
                  </a:solidFill>
                  <a:latin typeface="Helvetica"/>
                  <a:ea typeface="Helvetica"/>
                  <a:cs typeface="Helvetica"/>
                  <a:sym typeface="Helvetica"/>
                </a:defRPr>
              </a:lvl1pPr>
            </a:lstStyle>
            <a:p>
              <a:pPr algn="ctr" defTabSz="307926" hangingPunct="0"/>
              <a:r>
                <a:rPr lang="en-US" sz="1589" dirty="0">
                  <a:solidFill>
                    <a:srgbClr val="47AB38"/>
                  </a:solidFill>
                </a:rPr>
                <a:t>OPPOSITE</a:t>
              </a:r>
              <a:endParaRPr sz="1589" dirty="0">
                <a:solidFill>
                  <a:srgbClr val="47AB38"/>
                </a:solidFill>
              </a:endParaRPr>
            </a:p>
          </p:txBody>
        </p:sp>
      </p:grpSp>
      <p:grpSp>
        <p:nvGrpSpPr>
          <p:cNvPr id="180" name="Group 180"/>
          <p:cNvGrpSpPr/>
          <p:nvPr/>
        </p:nvGrpSpPr>
        <p:grpSpPr>
          <a:xfrm>
            <a:off x="6313396" y="3684472"/>
            <a:ext cx="2035792" cy="752336"/>
            <a:chOff x="0" y="98319"/>
            <a:chExt cx="2895347" cy="1071572"/>
          </a:xfrm>
        </p:grpSpPr>
        <p:pic>
          <p:nvPicPr>
            <p:cNvPr id="176" name="Screen Shot 2017-08-07 at 11.02.01 PM.png"/>
            <p:cNvPicPr>
              <a:picLocks noChangeAspect="1"/>
            </p:cNvPicPr>
            <p:nvPr/>
          </p:nvPicPr>
          <p:blipFill>
            <a:blip r:embed="rId5">
              <a:extLst/>
            </a:blip>
            <a:stretch>
              <a:fillRect/>
            </a:stretch>
          </p:blipFill>
          <p:spPr>
            <a:xfrm>
              <a:off x="0" y="163627"/>
              <a:ext cx="2354825" cy="910534"/>
            </a:xfrm>
            <a:prstGeom prst="rect">
              <a:avLst/>
            </a:prstGeom>
            <a:ln w="12700" cap="flat">
              <a:noFill/>
              <a:miter lim="400000"/>
            </a:ln>
            <a:effectLst/>
          </p:spPr>
        </p:pic>
        <p:sp>
          <p:nvSpPr>
            <p:cNvPr id="177" name="Shape 177"/>
            <p:cNvSpPr/>
            <p:nvPr/>
          </p:nvSpPr>
          <p:spPr>
            <a:xfrm>
              <a:off x="2517015" y="98319"/>
              <a:ext cx="328296" cy="451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FF36BA"/>
                  </a:solidFill>
                  <a:latin typeface="Helvetica"/>
                  <a:ea typeface="Helvetica"/>
                  <a:cs typeface="Helvetica"/>
                  <a:sym typeface="Helvetica"/>
                </a:defRPr>
              </a:lvl1pPr>
            </a:lstStyle>
            <a:p>
              <a:pPr algn="ctr" defTabSz="307926" hangingPunct="0"/>
              <a:r>
                <a:rPr sz="1589" dirty="0">
                  <a:solidFill>
                    <a:srgbClr val="47AB38"/>
                  </a:solidFill>
                </a:rPr>
                <a:t>O</a:t>
              </a:r>
            </a:p>
          </p:txBody>
        </p:sp>
        <p:sp>
          <p:nvSpPr>
            <p:cNvPr id="178" name="Shape 178"/>
            <p:cNvSpPr/>
            <p:nvPr/>
          </p:nvSpPr>
          <p:spPr>
            <a:xfrm>
              <a:off x="2524993" y="718821"/>
              <a:ext cx="312338" cy="451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329520"/>
                  </a:solidFill>
                  <a:latin typeface="Helvetica"/>
                  <a:ea typeface="Helvetica"/>
                  <a:cs typeface="Helvetica"/>
                  <a:sym typeface="Helvetica"/>
                </a:defRPr>
              </a:lvl1pPr>
            </a:lstStyle>
            <a:p>
              <a:pPr algn="ctr" defTabSz="307926" hangingPunct="0"/>
              <a:r>
                <a:rPr sz="1589" dirty="0">
                  <a:solidFill>
                    <a:srgbClr val="E6327A"/>
                  </a:solidFill>
                </a:rPr>
                <a:t>A</a:t>
              </a:r>
            </a:p>
          </p:txBody>
        </p:sp>
        <p:sp>
          <p:nvSpPr>
            <p:cNvPr id="179" name="Shape 179"/>
            <p:cNvSpPr/>
            <p:nvPr/>
          </p:nvSpPr>
          <p:spPr>
            <a:xfrm>
              <a:off x="2473499" y="618895"/>
              <a:ext cx="421848" cy="0"/>
            </a:xfrm>
            <a:prstGeom prst="line">
              <a:avLst/>
            </a:prstGeom>
            <a:noFill/>
            <a:ln w="63500" cap="flat">
              <a:solidFill>
                <a:srgbClr val="000000"/>
              </a:solidFill>
              <a:prstDash val="solid"/>
              <a:miter lim="400000"/>
            </a:ln>
            <a:effectLst/>
          </p:spPr>
          <p:txBody>
            <a:bodyPr wrap="square" lIns="35719" tIns="35719" rIns="35719" bIns="35719" numCol="1" anchor="ctr">
              <a:noAutofit/>
            </a:bodyPr>
            <a:lstStyle/>
            <a:p>
              <a:pPr algn="ctr" defTabSz="307926" hangingPunct="0">
                <a:defRPr sz="2600"/>
              </a:pPr>
              <a:endParaRPr sz="1828" dirty="0">
                <a:solidFill>
                  <a:srgbClr val="FFFFFF"/>
                </a:solidFill>
                <a:latin typeface="Helvetica Light"/>
                <a:sym typeface="Helvetica Light"/>
              </a:endParaRPr>
            </a:p>
          </p:txBody>
        </p:sp>
      </p:grpSp>
      <p:grpSp>
        <p:nvGrpSpPr>
          <p:cNvPr id="184" name="Group 184"/>
          <p:cNvGrpSpPr/>
          <p:nvPr/>
        </p:nvGrpSpPr>
        <p:grpSpPr>
          <a:xfrm>
            <a:off x="1147238" y="4582934"/>
            <a:ext cx="6863338" cy="602281"/>
            <a:chOff x="-412" y="-2839"/>
            <a:chExt cx="9761191" cy="856573"/>
          </a:xfrm>
        </p:grpSpPr>
        <p:sp>
          <p:nvSpPr>
            <p:cNvPr id="181" name="Shape 181"/>
            <p:cNvSpPr/>
            <p:nvPr/>
          </p:nvSpPr>
          <p:spPr>
            <a:xfrm>
              <a:off x="-412" y="-2839"/>
              <a:ext cx="1463650" cy="856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4900" b="1">
                  <a:solidFill>
                    <a:srgbClr val="000000"/>
                  </a:solidFill>
                  <a:latin typeface="Helvetica"/>
                  <a:ea typeface="Helvetica"/>
                  <a:cs typeface="Helvetica"/>
                  <a:sym typeface="Helvetica"/>
                </a:defRPr>
              </a:lvl1pPr>
            </a:lstStyle>
            <a:p>
              <a:pPr algn="ctr" defTabSz="307926" hangingPunct="0"/>
              <a:r>
                <a:rPr sz="3445"/>
                <a:t>SOH</a:t>
              </a:r>
            </a:p>
          </p:txBody>
        </p:sp>
        <p:sp>
          <p:nvSpPr>
            <p:cNvPr id="182" name="Shape 182"/>
            <p:cNvSpPr/>
            <p:nvPr/>
          </p:nvSpPr>
          <p:spPr>
            <a:xfrm>
              <a:off x="4110380" y="-2839"/>
              <a:ext cx="1463650" cy="856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4900" b="1">
                  <a:solidFill>
                    <a:srgbClr val="000000"/>
                  </a:solidFill>
                  <a:latin typeface="Helvetica"/>
                  <a:ea typeface="Helvetica"/>
                  <a:cs typeface="Helvetica"/>
                  <a:sym typeface="Helvetica"/>
                </a:defRPr>
              </a:lvl1pPr>
            </a:lstStyle>
            <a:p>
              <a:pPr algn="ctr" defTabSz="307926" hangingPunct="0"/>
              <a:r>
                <a:rPr sz="3445"/>
                <a:t>CAH</a:t>
              </a:r>
            </a:p>
          </p:txBody>
        </p:sp>
        <p:sp>
          <p:nvSpPr>
            <p:cNvPr id="183" name="Shape 183"/>
            <p:cNvSpPr/>
            <p:nvPr/>
          </p:nvSpPr>
          <p:spPr>
            <a:xfrm>
              <a:off x="8333606" y="-2839"/>
              <a:ext cx="1427173" cy="856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4900" b="1">
                  <a:solidFill>
                    <a:srgbClr val="000000"/>
                  </a:solidFill>
                  <a:latin typeface="Helvetica"/>
                  <a:ea typeface="Helvetica"/>
                  <a:cs typeface="Helvetica"/>
                  <a:sym typeface="Helvetica"/>
                </a:defRPr>
              </a:lvl1pPr>
            </a:lstStyle>
            <a:p>
              <a:pPr algn="ctr" defTabSz="307926" hangingPunct="0"/>
              <a:r>
                <a:rPr sz="3445"/>
                <a:t>TOA</a:t>
              </a:r>
            </a:p>
          </p:txBody>
        </p:sp>
      </p:grpSp>
      <p:grpSp>
        <p:nvGrpSpPr>
          <p:cNvPr id="2" name="Group 1">
            <a:extLst>
              <a:ext uri="{FF2B5EF4-FFF2-40B4-BE49-F238E27FC236}">
                <a16:creationId xmlns:a16="http://schemas.microsoft.com/office/drawing/2014/main" xmlns="" id="{0EB1A81C-55CC-E84D-86C2-F54B1ED5CC79}"/>
              </a:ext>
            </a:extLst>
          </p:cNvPr>
          <p:cNvGrpSpPr/>
          <p:nvPr/>
        </p:nvGrpSpPr>
        <p:grpSpPr>
          <a:xfrm>
            <a:off x="3483233" y="3683586"/>
            <a:ext cx="2015599" cy="752983"/>
            <a:chOff x="4982086" y="7313602"/>
            <a:chExt cx="2866629" cy="1070910"/>
          </a:xfrm>
        </p:grpSpPr>
        <p:grpSp>
          <p:nvGrpSpPr>
            <p:cNvPr id="175" name="Group 175"/>
            <p:cNvGrpSpPr/>
            <p:nvPr/>
          </p:nvGrpSpPr>
          <p:grpSpPr>
            <a:xfrm>
              <a:off x="4982086" y="7313602"/>
              <a:ext cx="2797743" cy="1070910"/>
              <a:chOff x="0" y="98649"/>
              <a:chExt cx="2797741" cy="1070910"/>
            </a:xfrm>
          </p:grpSpPr>
          <p:pic>
            <p:nvPicPr>
              <p:cNvPr id="171" name="Screen Shot 2017-08-07 at 11.01.43 PM.png"/>
              <p:cNvPicPr>
                <a:picLocks noChangeAspect="1"/>
              </p:cNvPicPr>
              <p:nvPr/>
            </p:nvPicPr>
            <p:blipFill>
              <a:blip r:embed="rId6">
                <a:extLst/>
              </a:blip>
              <a:stretch>
                <a:fillRect/>
              </a:stretch>
            </p:blipFill>
            <p:spPr>
              <a:xfrm>
                <a:off x="0" y="183001"/>
                <a:ext cx="2354825" cy="871787"/>
              </a:xfrm>
              <a:prstGeom prst="rect">
                <a:avLst/>
              </a:prstGeom>
              <a:ln w="12700" cap="flat">
                <a:noFill/>
                <a:miter lim="400000"/>
              </a:ln>
              <a:effectLst/>
            </p:spPr>
          </p:pic>
          <p:sp>
            <p:nvSpPr>
              <p:cNvPr id="172" name="Shape 172"/>
              <p:cNvSpPr/>
              <p:nvPr/>
            </p:nvSpPr>
            <p:spPr>
              <a:xfrm>
                <a:off x="2485402" y="98649"/>
                <a:ext cx="312338" cy="4504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329520"/>
                    </a:solidFill>
                    <a:latin typeface="Helvetica"/>
                    <a:ea typeface="Helvetica"/>
                    <a:cs typeface="Helvetica"/>
                    <a:sym typeface="Helvetica"/>
                  </a:defRPr>
                </a:lvl1pPr>
              </a:lstStyle>
              <a:p>
                <a:pPr algn="ctr" defTabSz="307926" hangingPunct="0"/>
                <a:r>
                  <a:rPr sz="1589" dirty="0">
                    <a:solidFill>
                      <a:srgbClr val="E6327A"/>
                    </a:solidFill>
                  </a:rPr>
                  <a:t>A</a:t>
                </a:r>
              </a:p>
            </p:txBody>
          </p:sp>
          <p:sp>
            <p:nvSpPr>
              <p:cNvPr id="173" name="Shape 173"/>
              <p:cNvSpPr/>
              <p:nvPr/>
            </p:nvSpPr>
            <p:spPr>
              <a:xfrm>
                <a:off x="2485403" y="719155"/>
                <a:ext cx="312338" cy="4504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7B219F"/>
                    </a:solidFill>
                    <a:latin typeface="Helvetica"/>
                    <a:ea typeface="Helvetica"/>
                    <a:cs typeface="Helvetica"/>
                    <a:sym typeface="Helvetica"/>
                  </a:defRPr>
                </a:lvl1pPr>
              </a:lstStyle>
              <a:p>
                <a:pPr algn="ctr" defTabSz="307926" hangingPunct="0"/>
                <a:r>
                  <a:rPr sz="1589"/>
                  <a:t>H</a:t>
                </a:r>
              </a:p>
            </p:txBody>
          </p:sp>
        </p:grpSp>
        <p:sp>
          <p:nvSpPr>
            <p:cNvPr id="28" name="Shape 179">
              <a:extLst>
                <a:ext uri="{FF2B5EF4-FFF2-40B4-BE49-F238E27FC236}">
                  <a16:creationId xmlns:a16="http://schemas.microsoft.com/office/drawing/2014/main" xmlns="" id="{23F8330A-CD8A-A141-8B44-9C2075B6DFB1}"/>
                </a:ext>
              </a:extLst>
            </p:cNvPr>
            <p:cNvSpPr/>
            <p:nvPr/>
          </p:nvSpPr>
          <p:spPr>
            <a:xfrm>
              <a:off x="7426867" y="7853244"/>
              <a:ext cx="421848" cy="0"/>
            </a:xfrm>
            <a:prstGeom prst="line">
              <a:avLst/>
            </a:prstGeom>
            <a:noFill/>
            <a:ln w="63500" cap="flat">
              <a:solidFill>
                <a:srgbClr val="000000"/>
              </a:solidFill>
              <a:prstDash val="solid"/>
              <a:miter lim="400000"/>
            </a:ln>
            <a:effectLst/>
          </p:spPr>
          <p:txBody>
            <a:bodyPr wrap="square" lIns="35719" tIns="35719" rIns="35719" bIns="35719" numCol="1" anchor="ctr">
              <a:noAutofit/>
            </a:bodyPr>
            <a:lstStyle/>
            <a:p>
              <a:pPr algn="ctr" defTabSz="307926" hangingPunct="0">
                <a:defRPr sz="2600"/>
              </a:pPr>
              <a:endParaRPr sz="1828" dirty="0">
                <a:solidFill>
                  <a:srgbClr val="FFFFFF"/>
                </a:solidFill>
                <a:latin typeface="Helvetica Light"/>
                <a:sym typeface="Helvetica Light"/>
              </a:endParaRPr>
            </a:p>
          </p:txBody>
        </p:sp>
      </p:grpSp>
      <p:grpSp>
        <p:nvGrpSpPr>
          <p:cNvPr id="3" name="Group 2">
            <a:extLst>
              <a:ext uri="{FF2B5EF4-FFF2-40B4-BE49-F238E27FC236}">
                <a16:creationId xmlns:a16="http://schemas.microsoft.com/office/drawing/2014/main" xmlns="" id="{BD43ACD5-D26D-6B4C-9A62-45DBC3AC9FBD}"/>
              </a:ext>
            </a:extLst>
          </p:cNvPr>
          <p:cNvGrpSpPr/>
          <p:nvPr/>
        </p:nvGrpSpPr>
        <p:grpSpPr>
          <a:xfrm>
            <a:off x="718009" y="3706177"/>
            <a:ext cx="1949346" cy="732149"/>
            <a:chOff x="1049325" y="7345726"/>
            <a:chExt cx="2772404" cy="1041278"/>
          </a:xfrm>
        </p:grpSpPr>
        <p:grpSp>
          <p:nvGrpSpPr>
            <p:cNvPr id="170" name="Group 170"/>
            <p:cNvGrpSpPr/>
            <p:nvPr/>
          </p:nvGrpSpPr>
          <p:grpSpPr>
            <a:xfrm>
              <a:off x="1049325" y="7345726"/>
              <a:ext cx="2724171" cy="1041278"/>
              <a:chOff x="0" y="87354"/>
              <a:chExt cx="2724170" cy="1093497"/>
            </a:xfrm>
          </p:grpSpPr>
          <p:pic>
            <p:nvPicPr>
              <p:cNvPr id="166" name="Screen Shot 2017-08-07 at 11.01.30 PM.png"/>
              <p:cNvPicPr>
                <a:picLocks noChangeAspect="1"/>
              </p:cNvPicPr>
              <p:nvPr/>
            </p:nvPicPr>
            <p:blipFill>
              <a:blip r:embed="rId7">
                <a:extLst/>
              </a:blip>
              <a:stretch>
                <a:fillRect/>
              </a:stretch>
            </p:blipFill>
            <p:spPr>
              <a:xfrm>
                <a:off x="0" y="183001"/>
                <a:ext cx="2194159" cy="871787"/>
              </a:xfrm>
              <a:prstGeom prst="rect">
                <a:avLst/>
              </a:prstGeom>
              <a:ln w="12700" cap="flat">
                <a:noFill/>
                <a:miter lim="400000"/>
              </a:ln>
              <a:effectLst/>
            </p:spPr>
          </p:pic>
          <p:sp>
            <p:nvSpPr>
              <p:cNvPr id="167" name="Shape 167"/>
              <p:cNvSpPr/>
              <p:nvPr/>
            </p:nvSpPr>
            <p:spPr>
              <a:xfrm>
                <a:off x="2395874" y="87354"/>
                <a:ext cx="328296" cy="472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FF36BA"/>
                    </a:solidFill>
                    <a:latin typeface="Helvetica"/>
                    <a:ea typeface="Helvetica"/>
                    <a:cs typeface="Helvetica"/>
                    <a:sym typeface="Helvetica"/>
                  </a:defRPr>
                </a:lvl1pPr>
              </a:lstStyle>
              <a:p>
                <a:pPr algn="ctr" defTabSz="307926" hangingPunct="0"/>
                <a:r>
                  <a:rPr sz="1589" dirty="0">
                    <a:solidFill>
                      <a:srgbClr val="47AB38"/>
                    </a:solidFill>
                  </a:rPr>
                  <a:t>O</a:t>
                </a:r>
              </a:p>
            </p:txBody>
          </p:sp>
          <p:sp>
            <p:nvSpPr>
              <p:cNvPr id="168" name="Shape 168"/>
              <p:cNvSpPr/>
              <p:nvPr/>
            </p:nvSpPr>
            <p:spPr>
              <a:xfrm>
                <a:off x="2403853" y="707860"/>
                <a:ext cx="312338" cy="4729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7B219F"/>
                    </a:solidFill>
                    <a:latin typeface="Helvetica"/>
                    <a:ea typeface="Helvetica"/>
                    <a:cs typeface="Helvetica"/>
                    <a:sym typeface="Helvetica"/>
                  </a:defRPr>
                </a:lvl1pPr>
              </a:lstStyle>
              <a:p>
                <a:pPr algn="ctr" defTabSz="307926" hangingPunct="0"/>
                <a:r>
                  <a:rPr sz="1589"/>
                  <a:t>H</a:t>
                </a:r>
              </a:p>
            </p:txBody>
          </p:sp>
        </p:grpSp>
        <p:sp>
          <p:nvSpPr>
            <p:cNvPr id="29" name="Shape 179">
              <a:extLst>
                <a:ext uri="{FF2B5EF4-FFF2-40B4-BE49-F238E27FC236}">
                  <a16:creationId xmlns:a16="http://schemas.microsoft.com/office/drawing/2014/main" xmlns="" id="{AB5EC6C6-7D47-D04C-A265-4746B687B70D}"/>
                </a:ext>
              </a:extLst>
            </p:cNvPr>
            <p:cNvSpPr/>
            <p:nvPr/>
          </p:nvSpPr>
          <p:spPr>
            <a:xfrm>
              <a:off x="3399881" y="7843208"/>
              <a:ext cx="421848" cy="0"/>
            </a:xfrm>
            <a:prstGeom prst="line">
              <a:avLst/>
            </a:prstGeom>
            <a:noFill/>
            <a:ln w="63500" cap="flat">
              <a:solidFill>
                <a:srgbClr val="000000"/>
              </a:solidFill>
              <a:prstDash val="solid"/>
              <a:miter lim="400000"/>
            </a:ln>
            <a:effectLst/>
          </p:spPr>
          <p:txBody>
            <a:bodyPr wrap="square" lIns="35719" tIns="35719" rIns="35719" bIns="35719" numCol="1" anchor="ctr">
              <a:noAutofit/>
            </a:bodyPr>
            <a:lstStyle/>
            <a:p>
              <a:pPr algn="ctr" defTabSz="307926" hangingPunct="0">
                <a:defRPr sz="2600"/>
              </a:pPr>
              <a:endParaRPr sz="1828" dirty="0">
                <a:solidFill>
                  <a:srgbClr val="FFFFFF"/>
                </a:solidFill>
                <a:latin typeface="Helvetica Light"/>
                <a:sym typeface="Helvetica Light"/>
              </a:endParaRPr>
            </a:p>
          </p:txBody>
        </p:sp>
      </p:grpSp>
    </p:spTree>
    <p:extLst>
      <p:ext uri="{BB962C8B-B14F-4D97-AF65-F5344CB8AC3E}">
        <p14:creationId xmlns:p14="http://schemas.microsoft.com/office/powerpoint/2010/main" val="2497140266"/>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P spid="161" grpId="0" animBg="1" advAuto="0"/>
      <p:bldP spid="165" grpId="0" animBg="1" advAuto="0"/>
      <p:bldP spid="180" grpId="0" animBg="1" advAuto="0"/>
      <p:bldP spid="18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title"/>
          </p:nvPr>
        </p:nvSpPr>
        <p:spPr>
          <a:xfrm>
            <a:off x="892971" y="-8058"/>
            <a:ext cx="7358062" cy="5036416"/>
          </a:xfrm>
          <a:prstGeom prst="rect">
            <a:avLst/>
          </a:prstGeom>
        </p:spPr>
        <p:txBody>
          <a:bodyPr>
            <a:normAutofit/>
          </a:bodyPr>
          <a:lstStyle/>
          <a:p>
            <a:r>
              <a:rPr sz="3200" dirty="0">
                <a:latin typeface="Arial" panose="020B0604020202020204" pitchFamily="34" charset="0"/>
                <a:cs typeface="Arial" panose="020B0604020202020204" pitchFamily="34" charset="0"/>
              </a:rPr>
              <a:t>Using a right triangle, we can figure out </a:t>
            </a:r>
            <a:br>
              <a:rPr sz="3200" dirty="0">
                <a:latin typeface="Arial" panose="020B0604020202020204" pitchFamily="34" charset="0"/>
                <a:cs typeface="Arial" panose="020B0604020202020204" pitchFamily="34" charset="0"/>
              </a:rPr>
            </a:br>
            <a:r>
              <a:rPr sz="3200" dirty="0">
                <a:latin typeface="Arial" panose="020B0604020202020204" pitchFamily="34" charset="0"/>
                <a:cs typeface="Arial" panose="020B0604020202020204" pitchFamily="34" charset="0"/>
              </a:rPr>
              <a:t>the length of any side with only an angle </a:t>
            </a:r>
            <a:br>
              <a:rPr sz="3200" dirty="0">
                <a:latin typeface="Arial" panose="020B0604020202020204" pitchFamily="34" charset="0"/>
                <a:cs typeface="Arial" panose="020B0604020202020204" pitchFamily="34" charset="0"/>
              </a:rPr>
            </a:br>
            <a:r>
              <a:rPr sz="3200" dirty="0">
                <a:latin typeface="Arial" panose="020B0604020202020204" pitchFamily="34" charset="0"/>
                <a:cs typeface="Arial" panose="020B0604020202020204" pitchFamily="34" charset="0"/>
              </a:rPr>
              <a:t>and another side!</a:t>
            </a:r>
          </a:p>
        </p:txBody>
      </p:sp>
    </p:spTree>
    <p:extLst>
      <p:ext uri="{BB962C8B-B14F-4D97-AF65-F5344CB8AC3E}">
        <p14:creationId xmlns:p14="http://schemas.microsoft.com/office/powerpoint/2010/main" val="159511753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image1-4.jpg"/>
          <p:cNvPicPr>
            <a:picLocks noChangeAspect="1"/>
          </p:cNvPicPr>
          <p:nvPr/>
        </p:nvPicPr>
        <p:blipFill>
          <a:blip r:embed="rId3">
            <a:extLst/>
          </a:blip>
          <a:stretch>
            <a:fillRect/>
          </a:stretch>
        </p:blipFill>
        <p:spPr>
          <a:xfrm>
            <a:off x="1" y="-45753"/>
            <a:ext cx="9144001" cy="5235011"/>
          </a:xfrm>
          <a:prstGeom prst="rect">
            <a:avLst/>
          </a:prstGeom>
          <a:ln w="12700">
            <a:miter lim="400000"/>
          </a:ln>
        </p:spPr>
      </p:pic>
      <p:grpSp>
        <p:nvGrpSpPr>
          <p:cNvPr id="246" name="Group 246"/>
          <p:cNvGrpSpPr/>
          <p:nvPr/>
        </p:nvGrpSpPr>
        <p:grpSpPr>
          <a:xfrm>
            <a:off x="2432945" y="1525391"/>
            <a:ext cx="4252740" cy="1914967"/>
            <a:chOff x="1042557" y="1146876"/>
            <a:chExt cx="6048342" cy="2723506"/>
          </a:xfrm>
        </p:grpSpPr>
        <p:sp>
          <p:nvSpPr>
            <p:cNvPr id="243" name="Shape 243"/>
            <p:cNvSpPr/>
            <p:nvPr/>
          </p:nvSpPr>
          <p:spPr>
            <a:xfrm>
              <a:off x="1573269" y="3419979"/>
              <a:ext cx="1684793" cy="450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FF36BA"/>
                  </a:solidFill>
                  <a:latin typeface="Helvetica"/>
                  <a:ea typeface="Helvetica"/>
                  <a:cs typeface="Helvetica"/>
                  <a:sym typeface="Helvetica"/>
                </a:defRPr>
              </a:lvl1pPr>
            </a:lstStyle>
            <a:p>
              <a:pPr algn="ctr" defTabSz="307926" hangingPunct="0"/>
              <a:r>
                <a:rPr lang="en-US" sz="1589" dirty="0">
                  <a:solidFill>
                    <a:srgbClr val="E6327A"/>
                  </a:solidFill>
                </a:rPr>
                <a:t>ADJACENT</a:t>
              </a:r>
              <a:endParaRPr sz="1589" dirty="0">
                <a:solidFill>
                  <a:srgbClr val="E6327A"/>
                </a:solidFill>
              </a:endParaRPr>
            </a:p>
          </p:txBody>
        </p:sp>
        <p:sp>
          <p:nvSpPr>
            <p:cNvPr id="244" name="Shape 244"/>
            <p:cNvSpPr/>
            <p:nvPr/>
          </p:nvSpPr>
          <p:spPr>
            <a:xfrm rot="20220000">
              <a:off x="1042557" y="1146876"/>
              <a:ext cx="2104282" cy="450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7B219F"/>
                  </a:solidFill>
                  <a:latin typeface="Helvetica"/>
                  <a:ea typeface="Helvetica"/>
                  <a:cs typeface="Helvetica"/>
                  <a:sym typeface="Helvetica"/>
                </a:defRPr>
              </a:lvl1pPr>
            </a:lstStyle>
            <a:p>
              <a:pPr algn="ctr" defTabSz="307926" hangingPunct="0"/>
              <a:r>
                <a:rPr sz="1589" dirty="0"/>
                <a:t>HYPOTENUSE</a:t>
              </a:r>
            </a:p>
          </p:txBody>
        </p:sp>
        <p:sp>
          <p:nvSpPr>
            <p:cNvPr id="245" name="Shape 245"/>
            <p:cNvSpPr/>
            <p:nvPr/>
          </p:nvSpPr>
          <p:spPr>
            <a:xfrm rot="5400000">
              <a:off x="6169210" y="1767315"/>
              <a:ext cx="1392973" cy="4504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b="1">
                  <a:solidFill>
                    <a:srgbClr val="329520"/>
                  </a:solidFill>
                  <a:latin typeface="Helvetica"/>
                  <a:ea typeface="Helvetica"/>
                  <a:cs typeface="Helvetica"/>
                  <a:sym typeface="Helvetica"/>
                </a:defRPr>
              </a:lvl1pPr>
            </a:lstStyle>
            <a:p>
              <a:pPr algn="ctr" defTabSz="307926" hangingPunct="0"/>
              <a:r>
                <a:rPr lang="en-US" sz="1589" dirty="0"/>
                <a:t>OPOSITE</a:t>
              </a:r>
              <a:endParaRPr sz="1589" dirty="0"/>
            </a:p>
          </p:txBody>
        </p:sp>
      </p:grpSp>
    </p:spTree>
    <p:extLst>
      <p:ext uri="{BB962C8B-B14F-4D97-AF65-F5344CB8AC3E}">
        <p14:creationId xmlns:p14="http://schemas.microsoft.com/office/powerpoint/2010/main" val="2493907967"/>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image1-5.jpg"/>
          <p:cNvPicPr>
            <a:picLocks noChangeAspect="1"/>
          </p:cNvPicPr>
          <p:nvPr/>
        </p:nvPicPr>
        <p:blipFill>
          <a:blip r:embed="rId3">
            <a:extLst/>
          </a:blip>
          <a:stretch>
            <a:fillRect/>
          </a:stretch>
        </p:blipFill>
        <p:spPr>
          <a:xfrm>
            <a:off x="3" y="-45753"/>
            <a:ext cx="9144001" cy="5235011"/>
          </a:xfrm>
          <a:prstGeom prst="rect">
            <a:avLst/>
          </a:prstGeom>
          <a:ln w="12700">
            <a:miter lim="400000"/>
          </a:ln>
        </p:spPr>
      </p:pic>
    </p:spTree>
    <p:extLst>
      <p:ext uri="{BB962C8B-B14F-4D97-AF65-F5344CB8AC3E}">
        <p14:creationId xmlns:p14="http://schemas.microsoft.com/office/powerpoint/2010/main" val="198304834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9603D3A2C34344FA2820614FE49FCC6" ma:contentTypeVersion="8" ma:contentTypeDescription="Create a new document." ma:contentTypeScope="" ma:versionID="7d727dff4c13fa23c6a327d1c264dcdb">
  <xsd:schema xmlns:xsd="http://www.w3.org/2001/XMLSchema" xmlns:xs="http://www.w3.org/2001/XMLSchema" xmlns:p="http://schemas.microsoft.com/office/2006/metadata/properties" xmlns:ns2="ccfded7c-24e4-4cb6-8504-d46c1b5d8a9d" xmlns:ns3="2c194606-557d-4e02-a283-ef4aafafc300" targetNamespace="http://schemas.microsoft.com/office/2006/metadata/properties" ma:root="true" ma:fieldsID="1a2163ca964caea05cdb177d88e8dd51" ns2:_="" ns3:_="">
    <xsd:import namespace="ccfded7c-24e4-4cb6-8504-d46c1b5d8a9d"/>
    <xsd:import namespace="2c194606-557d-4e02-a283-ef4aafafc30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fded7c-24e4-4cb6-8504-d46c1b5d8a9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c194606-557d-4e02-a283-ef4aafafc300"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8E014D-C54D-4D9D-9BB0-A7849E0E6D00}">
  <ds:schemaRefs>
    <ds:schemaRef ds:uri="http://schemas.microsoft.com/sharepoint/v3/contenttype/forms"/>
  </ds:schemaRefs>
</ds:datastoreItem>
</file>

<file path=customXml/itemProps2.xml><?xml version="1.0" encoding="utf-8"?>
<ds:datastoreItem xmlns:ds="http://schemas.openxmlformats.org/officeDocument/2006/customXml" ds:itemID="{5ABEC53A-C902-4F64-B941-970715A9C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fded7c-24e4-4cb6-8504-d46c1b5d8a9d"/>
    <ds:schemaRef ds:uri="2c194606-557d-4e02-a283-ef4aafafc3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256AF8-10F5-449B-B007-108EA7BDAA6E}">
  <ds:schemaRefs>
    <ds:schemaRef ds:uri="http://purl.org/dc/dcmitype/"/>
    <ds:schemaRef ds:uri="http://schemas.microsoft.com/office/2006/documentManagement/types"/>
    <ds:schemaRef ds:uri="http://purl.org/dc/terms/"/>
    <ds:schemaRef ds:uri="http://schemas.microsoft.com/office/2006/metadata/properties"/>
    <ds:schemaRef ds:uri="ccfded7c-24e4-4cb6-8504-d46c1b5d8a9d"/>
    <ds:schemaRef ds:uri="http://www.w3.org/XML/1998/namespace"/>
    <ds:schemaRef ds:uri="http://purl.org/dc/elements/1.1/"/>
    <ds:schemaRef ds:uri="http://schemas.microsoft.com/office/infopath/2007/PartnerControls"/>
    <ds:schemaRef ds:uri="http://schemas.openxmlformats.org/package/2006/metadata/core-properties"/>
    <ds:schemaRef ds:uri="2c194606-557d-4e02-a283-ef4aafafc300"/>
  </ds:schemaRefs>
</ds:datastoreItem>
</file>

<file path=docProps/app.xml><?xml version="1.0" encoding="utf-8"?>
<Properties xmlns="http://schemas.openxmlformats.org/officeDocument/2006/extended-properties" xmlns:vt="http://schemas.openxmlformats.org/officeDocument/2006/docPropsVTypes">
  <TotalTime>21190</TotalTime>
  <Words>1431</Words>
  <Application>Microsoft Macintosh PowerPoint</Application>
  <PresentationFormat>On-screen Show (16:9)</PresentationFormat>
  <Paragraphs>73</Paragraphs>
  <Slides>25</Slides>
  <Notes>22</Notes>
  <HiddenSlides>0</HiddenSlides>
  <MMClips>2</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Coral</vt:lpstr>
      <vt:lpstr>Black</vt:lpstr>
      <vt:lpstr>Choose one to chat about:</vt:lpstr>
      <vt:lpstr>Review</vt:lpstr>
      <vt:lpstr>PowerPoint Presentation</vt:lpstr>
      <vt:lpstr>PowerPoint Presentation</vt:lpstr>
      <vt:lpstr>How does it work?</vt:lpstr>
      <vt:lpstr>Right Triangle Relationships</vt:lpstr>
      <vt:lpstr>Using a right triangle, we can figure out  the length of any side with only an angle  and another side!</vt:lpstr>
      <vt:lpstr>PowerPoint Presentation</vt:lpstr>
      <vt:lpstr>PowerPoint Presentation</vt:lpstr>
      <vt:lpstr>What does this have to do with astrophysics?</vt:lpstr>
      <vt:lpstr>PowerPoint Presentation</vt:lpstr>
      <vt:lpstr>#nofilter</vt:lpstr>
      <vt:lpstr>What if some stars far away are naturally less bright than the sun? Or more bright?</vt:lpstr>
      <vt:lpstr>PowerPoint Presentation</vt:lpstr>
      <vt:lpstr>PowerPoint Presentation</vt:lpstr>
      <vt:lpstr>PowerPoint Presentation</vt:lpstr>
      <vt:lpstr>PowerPoint Presentation</vt:lpstr>
      <vt:lpstr>PowerPoint Presentation</vt:lpstr>
      <vt:lpstr>Using Parallax</vt:lpstr>
      <vt:lpstr>Parallax allows us to find out how far a star is, without knowing  its brightness!</vt:lpstr>
      <vt:lpstr>We Learned…</vt:lpstr>
      <vt:lpstr>PowerPoint Presentation</vt:lpstr>
      <vt:lpstr>Now that we know the distances to nearby stars, what do you think that will tell us about their brightness?</vt:lpstr>
      <vt:lpstr>What can you do with Python?</vt:lpstr>
      <vt:lpstr>Exit Tickets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BridgeUp: STEM</dc:title>
  <cp:lastModifiedBy>Teacher</cp:lastModifiedBy>
  <cp:revision>89</cp:revision>
  <dcterms:modified xsi:type="dcterms:W3CDTF">2019-01-14T23:32:12Z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0x01010049603D3A2C34344FA2820614FE49FCC6</vt:lpwstr>
  </property>
</Properties>
</file>